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7" r:id="rId2"/>
    <p:sldId id="2076137796" r:id="rId3"/>
    <p:sldId id="258" r:id="rId4"/>
    <p:sldId id="2076137790" r:id="rId5"/>
    <p:sldId id="2076137791" r:id="rId6"/>
    <p:sldId id="260" r:id="rId7"/>
    <p:sldId id="681" r:id="rId8"/>
    <p:sldId id="2076137753" r:id="rId9"/>
    <p:sldId id="2076137754" r:id="rId10"/>
    <p:sldId id="2076137756" r:id="rId11"/>
    <p:sldId id="2076137760" r:id="rId12"/>
    <p:sldId id="2076137761" r:id="rId13"/>
    <p:sldId id="2076137762" r:id="rId14"/>
    <p:sldId id="2076137797" r:id="rId15"/>
    <p:sldId id="2076137757" r:id="rId16"/>
    <p:sldId id="2076137786" r:id="rId17"/>
    <p:sldId id="2076137755" r:id="rId18"/>
    <p:sldId id="2076137766" r:id="rId19"/>
    <p:sldId id="2076137767" r:id="rId20"/>
    <p:sldId id="2076137758" r:id="rId21"/>
    <p:sldId id="2076137764" r:id="rId22"/>
    <p:sldId id="2076137798" r:id="rId23"/>
    <p:sldId id="2076137794" r:id="rId24"/>
    <p:sldId id="2076137763" r:id="rId25"/>
    <p:sldId id="2076137759" r:id="rId26"/>
    <p:sldId id="2076137765" r:id="rId27"/>
    <p:sldId id="2076137772" r:id="rId28"/>
    <p:sldId id="2076137727" r:id="rId29"/>
    <p:sldId id="2076137799" r:id="rId30"/>
    <p:sldId id="2076137768" r:id="rId31"/>
    <p:sldId id="2076137769" r:id="rId32"/>
    <p:sldId id="2076137770" r:id="rId33"/>
    <p:sldId id="2076137771" r:id="rId34"/>
    <p:sldId id="2076137783" r:id="rId35"/>
    <p:sldId id="2076137782" r:id="rId36"/>
    <p:sldId id="2076137784" r:id="rId37"/>
    <p:sldId id="678" r:id="rId38"/>
    <p:sldId id="682" r:id="rId39"/>
    <p:sldId id="581" r:id="rId40"/>
    <p:sldId id="683" r:id="rId41"/>
    <p:sldId id="687" r:id="rId42"/>
    <p:sldId id="684" r:id="rId43"/>
    <p:sldId id="685" r:id="rId44"/>
    <p:sldId id="686" r:id="rId45"/>
    <p:sldId id="1606" r:id="rId46"/>
    <p:sldId id="1608" r:id="rId47"/>
    <p:sldId id="2076137742" r:id="rId48"/>
    <p:sldId id="2076137800" r:id="rId49"/>
    <p:sldId id="679" r:id="rId50"/>
    <p:sldId id="2076137774" r:id="rId51"/>
    <p:sldId id="680" r:id="rId52"/>
    <p:sldId id="2076137775" r:id="rId53"/>
    <p:sldId id="276" r:id="rId54"/>
    <p:sldId id="2076137792" r:id="rId55"/>
    <p:sldId id="311" r:id="rId56"/>
    <p:sldId id="298" r:id="rId57"/>
    <p:sldId id="2076137793" r:id="rId58"/>
    <p:sldId id="1664" r:id="rId59"/>
    <p:sldId id="1643" r:id="rId60"/>
    <p:sldId id="2076137738" r:id="rId61"/>
    <p:sldId id="2076137776" r:id="rId62"/>
    <p:sldId id="2076137801" r:id="rId63"/>
    <p:sldId id="677" r:id="rId64"/>
    <p:sldId id="667" r:id="rId65"/>
    <p:sldId id="2076137777" r:id="rId66"/>
    <p:sldId id="2076137781" r:id="rId67"/>
    <p:sldId id="612" r:id="rId68"/>
    <p:sldId id="613" r:id="rId69"/>
    <p:sldId id="617" r:id="rId70"/>
    <p:sldId id="619" r:id="rId71"/>
    <p:sldId id="2076137778" r:id="rId72"/>
    <p:sldId id="2076137779" r:id="rId73"/>
    <p:sldId id="640" r:id="rId74"/>
    <p:sldId id="614" r:id="rId75"/>
    <p:sldId id="620" r:id="rId76"/>
    <p:sldId id="621" r:id="rId77"/>
    <p:sldId id="2076137780" r:id="rId78"/>
    <p:sldId id="615" r:id="rId79"/>
    <p:sldId id="629" r:id="rId80"/>
    <p:sldId id="628" r:id="rId81"/>
    <p:sldId id="635" r:id="rId82"/>
    <p:sldId id="616" r:id="rId83"/>
    <p:sldId id="631" r:id="rId84"/>
    <p:sldId id="632" r:id="rId85"/>
    <p:sldId id="630" r:id="rId86"/>
    <p:sldId id="634" r:id="rId87"/>
    <p:sldId id="633" r:id="rId88"/>
    <p:sldId id="655" r:id="rId89"/>
    <p:sldId id="2076137785" r:id="rId90"/>
    <p:sldId id="2076137787" r:id="rId91"/>
    <p:sldId id="2076137773" r:id="rId92"/>
    <p:sldId id="2076137743" r:id="rId93"/>
    <p:sldId id="2076137744" r:id="rId94"/>
    <p:sldId id="2076137745" r:id="rId95"/>
    <p:sldId id="2076137746" r:id="rId96"/>
    <p:sldId id="2076137747" r:id="rId97"/>
    <p:sldId id="2076137749" r:id="rId98"/>
    <p:sldId id="2076137748" r:id="rId99"/>
    <p:sldId id="2076137750" r:id="rId100"/>
    <p:sldId id="2076137751" r:id="rId101"/>
    <p:sldId id="2076137752" r:id="rId102"/>
    <p:sldId id="2076137789" r:id="rId103"/>
    <p:sldId id="2981" r:id="rId104"/>
    <p:sldId id="263" r:id="rId105"/>
    <p:sldId id="403" r:id="rId106"/>
    <p:sldId id="408" r:id="rId107"/>
    <p:sldId id="404" r:id="rId108"/>
    <p:sldId id="417" r:id="rId109"/>
    <p:sldId id="676" r:id="rId110"/>
    <p:sldId id="670" r:id="rId111"/>
    <p:sldId id="671" r:id="rId112"/>
    <p:sldId id="672" r:id="rId113"/>
    <p:sldId id="673" r:id="rId114"/>
    <p:sldId id="674" r:id="rId115"/>
    <p:sldId id="675" r:id="rId116"/>
    <p:sldId id="638" r:id="rId117"/>
    <p:sldId id="641" r:id="rId118"/>
    <p:sldId id="639" r:id="rId119"/>
    <p:sldId id="660" r:id="rId120"/>
    <p:sldId id="663" r:id="rId121"/>
    <p:sldId id="661" r:id="rId122"/>
    <p:sldId id="662" r:id="rId123"/>
    <p:sldId id="664" r:id="rId124"/>
    <p:sldId id="665" r:id="rId125"/>
    <p:sldId id="627" r:id="rId126"/>
    <p:sldId id="637" r:id="rId127"/>
    <p:sldId id="656" r:id="rId128"/>
    <p:sldId id="657" r:id="rId129"/>
    <p:sldId id="668" r:id="rId130"/>
    <p:sldId id="669" r:id="rId131"/>
    <p:sldId id="659" r:id="rId132"/>
    <p:sldId id="658" r:id="rId133"/>
    <p:sldId id="666" r:id="rId134"/>
    <p:sldId id="2076137788"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ad Yom-Tov" initials="EY" lastIdx="8" clrIdx="0">
    <p:extLst>
      <p:ext uri="{19B8F6BF-5375-455C-9EA6-DF929625EA0E}">
        <p15:presenceInfo xmlns:p15="http://schemas.microsoft.com/office/powerpoint/2012/main" userId="0ddf38bf70bbe6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03" d="100"/>
          <a:sy n="103" d="100"/>
        </p:scale>
        <p:origin x="200"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0DDF38BF70BBE6D2/Documents/Work/DigitalEpiCourse/Munmuns%20pape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0ddf38bf70bbe6d2/Documents/Work/EndoCancer/data_for_charts_23mar2023.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0ddf38bf70bbe6d2/Documents/Work/EndoCancer/data_for_charts_23mar202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microsoft-my.sharepoint.com/personal/eladyt_microsoft_com/Documents/Projects/Diabetes/symptoms%20per%20disease%20-%205Aug2018.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0ddf38bf70bbe6d2/Documents/Work/DigitalEpiCourse/Scarlet%20fever%20per%20year%20NOIDs%20weekly%20repor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878587642991574"/>
          <c:y val="3.5914010816902757E-2"/>
          <c:w val="0.84160650107923962"/>
          <c:h val="0.80664912723396809"/>
        </c:manualLayout>
      </c:layout>
      <c:scatterChart>
        <c:scatterStyle val="lineMarker"/>
        <c:varyColors val="0"/>
        <c:ser>
          <c:idx val="0"/>
          <c:order val="0"/>
          <c:tx>
            <c:strRef>
              <c:f>Sheet1!$B$1</c:f>
              <c:strCache>
                <c:ptCount val="1"/>
                <c:pt idx="0">
                  <c:v>Female</c:v>
                </c:pt>
              </c:strCache>
            </c:strRef>
          </c:tx>
          <c:spPr>
            <a:ln w="19050" cap="rnd">
              <a:solidFill>
                <a:schemeClr val="accent1"/>
              </a:solidFill>
              <a:round/>
            </a:ln>
            <a:effectLst/>
          </c:spPr>
          <c:marker>
            <c:symbol val="none"/>
          </c:marker>
          <c:xVal>
            <c:numRef>
              <c:f>Sheet1!$A$2:$A$67</c:f>
              <c:numCache>
                <c:formatCode>General</c:formatCode>
                <c:ptCount val="66"/>
                <c:pt idx="0">
                  <c:v>13</c:v>
                </c:pt>
                <c:pt idx="1">
                  <c:v>14</c:v>
                </c:pt>
                <c:pt idx="2">
                  <c:v>15</c:v>
                </c:pt>
                <c:pt idx="3">
                  <c:v>16</c:v>
                </c:pt>
                <c:pt idx="4">
                  <c:v>17</c:v>
                </c:pt>
                <c:pt idx="5">
                  <c:v>18</c:v>
                </c:pt>
                <c:pt idx="6">
                  <c:v>19</c:v>
                </c:pt>
                <c:pt idx="7">
                  <c:v>20</c:v>
                </c:pt>
                <c:pt idx="8">
                  <c:v>21</c:v>
                </c:pt>
                <c:pt idx="9">
                  <c:v>22</c:v>
                </c:pt>
                <c:pt idx="10">
                  <c:v>23</c:v>
                </c:pt>
                <c:pt idx="11">
                  <c:v>24</c:v>
                </c:pt>
                <c:pt idx="12">
                  <c:v>25</c:v>
                </c:pt>
                <c:pt idx="13">
                  <c:v>26</c:v>
                </c:pt>
                <c:pt idx="14">
                  <c:v>27</c:v>
                </c:pt>
                <c:pt idx="15">
                  <c:v>28</c:v>
                </c:pt>
                <c:pt idx="16">
                  <c:v>29</c:v>
                </c:pt>
                <c:pt idx="17">
                  <c:v>30</c:v>
                </c:pt>
                <c:pt idx="18">
                  <c:v>31</c:v>
                </c:pt>
                <c:pt idx="19">
                  <c:v>32</c:v>
                </c:pt>
                <c:pt idx="20">
                  <c:v>33</c:v>
                </c:pt>
                <c:pt idx="21">
                  <c:v>34</c:v>
                </c:pt>
                <c:pt idx="22">
                  <c:v>35</c:v>
                </c:pt>
                <c:pt idx="23">
                  <c:v>36</c:v>
                </c:pt>
                <c:pt idx="24">
                  <c:v>37</c:v>
                </c:pt>
                <c:pt idx="25">
                  <c:v>38</c:v>
                </c:pt>
                <c:pt idx="26">
                  <c:v>39</c:v>
                </c:pt>
                <c:pt idx="27">
                  <c:v>40</c:v>
                </c:pt>
                <c:pt idx="28">
                  <c:v>41</c:v>
                </c:pt>
                <c:pt idx="29">
                  <c:v>42</c:v>
                </c:pt>
                <c:pt idx="30">
                  <c:v>43</c:v>
                </c:pt>
                <c:pt idx="31">
                  <c:v>44</c:v>
                </c:pt>
                <c:pt idx="32">
                  <c:v>45</c:v>
                </c:pt>
                <c:pt idx="33">
                  <c:v>46</c:v>
                </c:pt>
                <c:pt idx="34">
                  <c:v>47</c:v>
                </c:pt>
                <c:pt idx="35">
                  <c:v>48</c:v>
                </c:pt>
                <c:pt idx="36">
                  <c:v>49</c:v>
                </c:pt>
                <c:pt idx="37">
                  <c:v>50</c:v>
                </c:pt>
                <c:pt idx="38">
                  <c:v>51</c:v>
                </c:pt>
                <c:pt idx="39">
                  <c:v>52</c:v>
                </c:pt>
                <c:pt idx="40">
                  <c:v>53</c:v>
                </c:pt>
                <c:pt idx="41">
                  <c:v>54</c:v>
                </c:pt>
                <c:pt idx="42">
                  <c:v>55</c:v>
                </c:pt>
                <c:pt idx="43">
                  <c:v>56</c:v>
                </c:pt>
                <c:pt idx="44">
                  <c:v>57</c:v>
                </c:pt>
                <c:pt idx="45">
                  <c:v>58</c:v>
                </c:pt>
                <c:pt idx="46">
                  <c:v>59</c:v>
                </c:pt>
                <c:pt idx="47">
                  <c:v>60</c:v>
                </c:pt>
                <c:pt idx="48">
                  <c:v>61</c:v>
                </c:pt>
                <c:pt idx="49">
                  <c:v>62</c:v>
                </c:pt>
                <c:pt idx="50">
                  <c:v>63</c:v>
                </c:pt>
                <c:pt idx="51">
                  <c:v>64</c:v>
                </c:pt>
                <c:pt idx="52">
                  <c:v>65</c:v>
                </c:pt>
                <c:pt idx="53">
                  <c:v>67</c:v>
                </c:pt>
                <c:pt idx="54">
                  <c:v>68</c:v>
                </c:pt>
                <c:pt idx="55">
                  <c:v>69</c:v>
                </c:pt>
                <c:pt idx="56">
                  <c:v>70</c:v>
                </c:pt>
                <c:pt idx="57">
                  <c:v>71</c:v>
                </c:pt>
                <c:pt idx="58">
                  <c:v>72</c:v>
                </c:pt>
                <c:pt idx="59">
                  <c:v>74</c:v>
                </c:pt>
                <c:pt idx="60">
                  <c:v>75</c:v>
                </c:pt>
                <c:pt idx="61">
                  <c:v>76</c:v>
                </c:pt>
                <c:pt idx="62">
                  <c:v>80</c:v>
                </c:pt>
                <c:pt idx="63">
                  <c:v>83</c:v>
                </c:pt>
                <c:pt idx="64">
                  <c:v>84</c:v>
                </c:pt>
                <c:pt idx="65">
                  <c:v>87</c:v>
                </c:pt>
              </c:numCache>
            </c:numRef>
          </c:xVal>
          <c:yVal>
            <c:numRef>
              <c:f>Sheet1!$B$2:$B$67</c:f>
              <c:numCache>
                <c:formatCode>General</c:formatCode>
                <c:ptCount val="66"/>
                <c:pt idx="0">
                  <c:v>80</c:v>
                </c:pt>
                <c:pt idx="1">
                  <c:v>265</c:v>
                </c:pt>
                <c:pt idx="2">
                  <c:v>760</c:v>
                </c:pt>
                <c:pt idx="3">
                  <c:v>1254</c:v>
                </c:pt>
                <c:pt idx="4">
                  <c:v>1813</c:v>
                </c:pt>
                <c:pt idx="5">
                  <c:v>3675</c:v>
                </c:pt>
                <c:pt idx="6">
                  <c:v>3809</c:v>
                </c:pt>
                <c:pt idx="7">
                  <c:v>4916</c:v>
                </c:pt>
                <c:pt idx="8">
                  <c:v>4541</c:v>
                </c:pt>
                <c:pt idx="9">
                  <c:v>4294</c:v>
                </c:pt>
                <c:pt idx="10">
                  <c:v>3710</c:v>
                </c:pt>
                <c:pt idx="11">
                  <c:v>2990</c:v>
                </c:pt>
                <c:pt idx="12">
                  <c:v>3312</c:v>
                </c:pt>
                <c:pt idx="13">
                  <c:v>2261</c:v>
                </c:pt>
                <c:pt idx="14">
                  <c:v>1966</c:v>
                </c:pt>
                <c:pt idx="15">
                  <c:v>1458</c:v>
                </c:pt>
                <c:pt idx="16">
                  <c:v>1079</c:v>
                </c:pt>
                <c:pt idx="17">
                  <c:v>1045</c:v>
                </c:pt>
                <c:pt idx="18">
                  <c:v>459</c:v>
                </c:pt>
                <c:pt idx="19">
                  <c:v>445</c:v>
                </c:pt>
                <c:pt idx="20">
                  <c:v>248</c:v>
                </c:pt>
                <c:pt idx="21">
                  <c:v>340</c:v>
                </c:pt>
                <c:pt idx="22">
                  <c:v>379</c:v>
                </c:pt>
                <c:pt idx="23">
                  <c:v>197</c:v>
                </c:pt>
                <c:pt idx="24">
                  <c:v>135</c:v>
                </c:pt>
                <c:pt idx="25">
                  <c:v>152</c:v>
                </c:pt>
                <c:pt idx="26">
                  <c:v>124</c:v>
                </c:pt>
                <c:pt idx="27">
                  <c:v>157</c:v>
                </c:pt>
                <c:pt idx="28">
                  <c:v>69</c:v>
                </c:pt>
                <c:pt idx="29">
                  <c:v>73</c:v>
                </c:pt>
                <c:pt idx="30">
                  <c:v>49</c:v>
                </c:pt>
                <c:pt idx="31">
                  <c:v>98</c:v>
                </c:pt>
                <c:pt idx="32">
                  <c:v>64</c:v>
                </c:pt>
                <c:pt idx="33">
                  <c:v>51</c:v>
                </c:pt>
                <c:pt idx="34">
                  <c:v>60</c:v>
                </c:pt>
                <c:pt idx="35">
                  <c:v>37</c:v>
                </c:pt>
                <c:pt idx="36">
                  <c:v>44</c:v>
                </c:pt>
                <c:pt idx="37">
                  <c:v>42</c:v>
                </c:pt>
                <c:pt idx="38">
                  <c:v>15</c:v>
                </c:pt>
                <c:pt idx="39">
                  <c:v>9</c:v>
                </c:pt>
                <c:pt idx="40">
                  <c:v>21</c:v>
                </c:pt>
                <c:pt idx="41">
                  <c:v>31</c:v>
                </c:pt>
                <c:pt idx="42">
                  <c:v>20</c:v>
                </c:pt>
                <c:pt idx="43">
                  <c:v>10</c:v>
                </c:pt>
                <c:pt idx="44">
                  <c:v>65</c:v>
                </c:pt>
                <c:pt idx="45">
                  <c:v>5</c:v>
                </c:pt>
                <c:pt idx="46">
                  <c:v>3</c:v>
                </c:pt>
                <c:pt idx="47">
                  <c:v>5</c:v>
                </c:pt>
                <c:pt idx="48">
                  <c:v>4</c:v>
                </c:pt>
                <c:pt idx="49">
                  <c:v>1</c:v>
                </c:pt>
                <c:pt idx="50">
                  <c:v>1</c:v>
                </c:pt>
                <c:pt idx="51">
                  <c:v>6</c:v>
                </c:pt>
                <c:pt idx="52">
                  <c:v>2</c:v>
                </c:pt>
                <c:pt idx="55">
                  <c:v>2</c:v>
                </c:pt>
                <c:pt idx="56">
                  <c:v>5</c:v>
                </c:pt>
                <c:pt idx="57">
                  <c:v>2</c:v>
                </c:pt>
                <c:pt idx="59">
                  <c:v>2</c:v>
                </c:pt>
                <c:pt idx="62">
                  <c:v>1</c:v>
                </c:pt>
                <c:pt idx="65">
                  <c:v>1</c:v>
                </c:pt>
              </c:numCache>
            </c:numRef>
          </c:yVal>
          <c:smooth val="0"/>
          <c:extLst>
            <c:ext xmlns:c16="http://schemas.microsoft.com/office/drawing/2014/chart" uri="{C3380CC4-5D6E-409C-BE32-E72D297353CC}">
              <c16:uniqueId val="{00000000-8323-4BF0-B607-9AD0098BDC9E}"/>
            </c:ext>
          </c:extLst>
        </c:ser>
        <c:ser>
          <c:idx val="1"/>
          <c:order val="1"/>
          <c:tx>
            <c:strRef>
              <c:f>Sheet1!$C$1</c:f>
              <c:strCache>
                <c:ptCount val="1"/>
                <c:pt idx="0">
                  <c:v>Male</c:v>
                </c:pt>
              </c:strCache>
            </c:strRef>
          </c:tx>
          <c:spPr>
            <a:ln w="19050" cap="rnd">
              <a:solidFill>
                <a:schemeClr val="accent2"/>
              </a:solidFill>
              <a:round/>
            </a:ln>
            <a:effectLst/>
          </c:spPr>
          <c:marker>
            <c:symbol val="none"/>
          </c:marker>
          <c:xVal>
            <c:numRef>
              <c:f>Sheet1!$A$2:$A$67</c:f>
              <c:numCache>
                <c:formatCode>General</c:formatCode>
                <c:ptCount val="66"/>
                <c:pt idx="0">
                  <c:v>13</c:v>
                </c:pt>
                <c:pt idx="1">
                  <c:v>14</c:v>
                </c:pt>
                <c:pt idx="2">
                  <c:v>15</c:v>
                </c:pt>
                <c:pt idx="3">
                  <c:v>16</c:v>
                </c:pt>
                <c:pt idx="4">
                  <c:v>17</c:v>
                </c:pt>
                <c:pt idx="5">
                  <c:v>18</c:v>
                </c:pt>
                <c:pt idx="6">
                  <c:v>19</c:v>
                </c:pt>
                <c:pt idx="7">
                  <c:v>20</c:v>
                </c:pt>
                <c:pt idx="8">
                  <c:v>21</c:v>
                </c:pt>
                <c:pt idx="9">
                  <c:v>22</c:v>
                </c:pt>
                <c:pt idx="10">
                  <c:v>23</c:v>
                </c:pt>
                <c:pt idx="11">
                  <c:v>24</c:v>
                </c:pt>
                <c:pt idx="12">
                  <c:v>25</c:v>
                </c:pt>
                <c:pt idx="13">
                  <c:v>26</c:v>
                </c:pt>
                <c:pt idx="14">
                  <c:v>27</c:v>
                </c:pt>
                <c:pt idx="15">
                  <c:v>28</c:v>
                </c:pt>
                <c:pt idx="16">
                  <c:v>29</c:v>
                </c:pt>
                <c:pt idx="17">
                  <c:v>30</c:v>
                </c:pt>
                <c:pt idx="18">
                  <c:v>31</c:v>
                </c:pt>
                <c:pt idx="19">
                  <c:v>32</c:v>
                </c:pt>
                <c:pt idx="20">
                  <c:v>33</c:v>
                </c:pt>
                <c:pt idx="21">
                  <c:v>34</c:v>
                </c:pt>
                <c:pt idx="22">
                  <c:v>35</c:v>
                </c:pt>
                <c:pt idx="23">
                  <c:v>36</c:v>
                </c:pt>
                <c:pt idx="24">
                  <c:v>37</c:v>
                </c:pt>
                <c:pt idx="25">
                  <c:v>38</c:v>
                </c:pt>
                <c:pt idx="26">
                  <c:v>39</c:v>
                </c:pt>
                <c:pt idx="27">
                  <c:v>40</c:v>
                </c:pt>
                <c:pt idx="28">
                  <c:v>41</c:v>
                </c:pt>
                <c:pt idx="29">
                  <c:v>42</c:v>
                </c:pt>
                <c:pt idx="30">
                  <c:v>43</c:v>
                </c:pt>
                <c:pt idx="31">
                  <c:v>44</c:v>
                </c:pt>
                <c:pt idx="32">
                  <c:v>45</c:v>
                </c:pt>
                <c:pt idx="33">
                  <c:v>46</c:v>
                </c:pt>
                <c:pt idx="34">
                  <c:v>47</c:v>
                </c:pt>
                <c:pt idx="35">
                  <c:v>48</c:v>
                </c:pt>
                <c:pt idx="36">
                  <c:v>49</c:v>
                </c:pt>
                <c:pt idx="37">
                  <c:v>50</c:v>
                </c:pt>
                <c:pt idx="38">
                  <c:v>51</c:v>
                </c:pt>
                <c:pt idx="39">
                  <c:v>52</c:v>
                </c:pt>
                <c:pt idx="40">
                  <c:v>53</c:v>
                </c:pt>
                <c:pt idx="41">
                  <c:v>54</c:v>
                </c:pt>
                <c:pt idx="42">
                  <c:v>55</c:v>
                </c:pt>
                <c:pt idx="43">
                  <c:v>56</c:v>
                </c:pt>
                <c:pt idx="44">
                  <c:v>57</c:v>
                </c:pt>
                <c:pt idx="45">
                  <c:v>58</c:v>
                </c:pt>
                <c:pt idx="46">
                  <c:v>59</c:v>
                </c:pt>
                <c:pt idx="47">
                  <c:v>60</c:v>
                </c:pt>
                <c:pt idx="48">
                  <c:v>61</c:v>
                </c:pt>
                <c:pt idx="49">
                  <c:v>62</c:v>
                </c:pt>
                <c:pt idx="50">
                  <c:v>63</c:v>
                </c:pt>
                <c:pt idx="51">
                  <c:v>64</c:v>
                </c:pt>
                <c:pt idx="52">
                  <c:v>65</c:v>
                </c:pt>
                <c:pt idx="53">
                  <c:v>67</c:v>
                </c:pt>
                <c:pt idx="54">
                  <c:v>68</c:v>
                </c:pt>
                <c:pt idx="55">
                  <c:v>69</c:v>
                </c:pt>
                <c:pt idx="56">
                  <c:v>70</c:v>
                </c:pt>
                <c:pt idx="57">
                  <c:v>71</c:v>
                </c:pt>
                <c:pt idx="58">
                  <c:v>72</c:v>
                </c:pt>
                <c:pt idx="59">
                  <c:v>74</c:v>
                </c:pt>
                <c:pt idx="60">
                  <c:v>75</c:v>
                </c:pt>
                <c:pt idx="61">
                  <c:v>76</c:v>
                </c:pt>
                <c:pt idx="62">
                  <c:v>80</c:v>
                </c:pt>
                <c:pt idx="63">
                  <c:v>83</c:v>
                </c:pt>
                <c:pt idx="64">
                  <c:v>84</c:v>
                </c:pt>
                <c:pt idx="65">
                  <c:v>87</c:v>
                </c:pt>
              </c:numCache>
            </c:numRef>
          </c:xVal>
          <c:yVal>
            <c:numRef>
              <c:f>Sheet1!$C$2:$C$67</c:f>
              <c:numCache>
                <c:formatCode>General</c:formatCode>
                <c:ptCount val="66"/>
                <c:pt idx="0">
                  <c:v>125</c:v>
                </c:pt>
                <c:pt idx="1">
                  <c:v>405</c:v>
                </c:pt>
                <c:pt idx="2">
                  <c:v>945</c:v>
                </c:pt>
                <c:pt idx="3">
                  <c:v>1601</c:v>
                </c:pt>
                <c:pt idx="4">
                  <c:v>2254</c:v>
                </c:pt>
                <c:pt idx="5">
                  <c:v>3457</c:v>
                </c:pt>
                <c:pt idx="6">
                  <c:v>3976</c:v>
                </c:pt>
                <c:pt idx="7">
                  <c:v>3649</c:v>
                </c:pt>
                <c:pt idx="8">
                  <c:v>3405</c:v>
                </c:pt>
                <c:pt idx="9">
                  <c:v>3126</c:v>
                </c:pt>
                <c:pt idx="10">
                  <c:v>3000</c:v>
                </c:pt>
                <c:pt idx="11">
                  <c:v>2897</c:v>
                </c:pt>
                <c:pt idx="12">
                  <c:v>2493</c:v>
                </c:pt>
                <c:pt idx="13">
                  <c:v>1954</c:v>
                </c:pt>
                <c:pt idx="14">
                  <c:v>1636</c:v>
                </c:pt>
                <c:pt idx="15">
                  <c:v>2528</c:v>
                </c:pt>
                <c:pt idx="16">
                  <c:v>1149</c:v>
                </c:pt>
                <c:pt idx="17">
                  <c:v>940</c:v>
                </c:pt>
                <c:pt idx="18">
                  <c:v>612</c:v>
                </c:pt>
                <c:pt idx="19">
                  <c:v>630</c:v>
                </c:pt>
                <c:pt idx="20">
                  <c:v>387</c:v>
                </c:pt>
                <c:pt idx="21">
                  <c:v>356</c:v>
                </c:pt>
                <c:pt idx="22">
                  <c:v>324</c:v>
                </c:pt>
                <c:pt idx="23">
                  <c:v>309</c:v>
                </c:pt>
                <c:pt idx="24">
                  <c:v>201</c:v>
                </c:pt>
                <c:pt idx="25">
                  <c:v>203</c:v>
                </c:pt>
                <c:pt idx="26">
                  <c:v>189</c:v>
                </c:pt>
                <c:pt idx="27">
                  <c:v>203</c:v>
                </c:pt>
                <c:pt idx="28">
                  <c:v>100</c:v>
                </c:pt>
                <c:pt idx="29">
                  <c:v>95</c:v>
                </c:pt>
                <c:pt idx="30">
                  <c:v>129</c:v>
                </c:pt>
                <c:pt idx="31">
                  <c:v>113</c:v>
                </c:pt>
                <c:pt idx="32">
                  <c:v>87</c:v>
                </c:pt>
                <c:pt idx="33">
                  <c:v>103</c:v>
                </c:pt>
                <c:pt idx="34">
                  <c:v>67</c:v>
                </c:pt>
                <c:pt idx="35">
                  <c:v>56</c:v>
                </c:pt>
                <c:pt idx="36">
                  <c:v>45</c:v>
                </c:pt>
                <c:pt idx="37">
                  <c:v>48</c:v>
                </c:pt>
                <c:pt idx="38">
                  <c:v>34</c:v>
                </c:pt>
                <c:pt idx="39">
                  <c:v>35</c:v>
                </c:pt>
                <c:pt idx="40">
                  <c:v>27</c:v>
                </c:pt>
                <c:pt idx="41">
                  <c:v>37</c:v>
                </c:pt>
                <c:pt idx="42">
                  <c:v>39</c:v>
                </c:pt>
                <c:pt idx="43">
                  <c:v>13</c:v>
                </c:pt>
                <c:pt idx="44">
                  <c:v>12</c:v>
                </c:pt>
                <c:pt idx="45">
                  <c:v>8</c:v>
                </c:pt>
                <c:pt idx="46">
                  <c:v>23</c:v>
                </c:pt>
                <c:pt idx="47">
                  <c:v>4</c:v>
                </c:pt>
                <c:pt idx="48">
                  <c:v>1</c:v>
                </c:pt>
                <c:pt idx="49">
                  <c:v>7</c:v>
                </c:pt>
                <c:pt idx="50">
                  <c:v>1</c:v>
                </c:pt>
                <c:pt idx="51">
                  <c:v>2</c:v>
                </c:pt>
                <c:pt idx="52">
                  <c:v>4</c:v>
                </c:pt>
                <c:pt idx="53">
                  <c:v>3</c:v>
                </c:pt>
                <c:pt idx="54">
                  <c:v>1</c:v>
                </c:pt>
                <c:pt idx="55">
                  <c:v>15</c:v>
                </c:pt>
                <c:pt idx="56">
                  <c:v>1</c:v>
                </c:pt>
                <c:pt idx="57">
                  <c:v>1</c:v>
                </c:pt>
                <c:pt idx="58">
                  <c:v>1</c:v>
                </c:pt>
                <c:pt idx="60">
                  <c:v>1</c:v>
                </c:pt>
                <c:pt idx="61">
                  <c:v>1</c:v>
                </c:pt>
                <c:pt idx="62">
                  <c:v>3</c:v>
                </c:pt>
                <c:pt idx="63">
                  <c:v>1</c:v>
                </c:pt>
                <c:pt idx="64">
                  <c:v>2</c:v>
                </c:pt>
                <c:pt idx="65">
                  <c:v>1</c:v>
                </c:pt>
              </c:numCache>
            </c:numRef>
          </c:yVal>
          <c:smooth val="0"/>
          <c:extLst>
            <c:ext xmlns:c16="http://schemas.microsoft.com/office/drawing/2014/chart" uri="{C3380CC4-5D6E-409C-BE32-E72D297353CC}">
              <c16:uniqueId val="{00000001-8323-4BF0-B607-9AD0098BDC9E}"/>
            </c:ext>
          </c:extLst>
        </c:ser>
        <c:dLbls>
          <c:showLegendKey val="0"/>
          <c:showVal val="0"/>
          <c:showCatName val="0"/>
          <c:showSerName val="0"/>
          <c:showPercent val="0"/>
          <c:showBubbleSize val="0"/>
        </c:dLbls>
        <c:axId val="518124447"/>
        <c:axId val="518123007"/>
      </c:scatterChart>
      <c:valAx>
        <c:axId val="518124447"/>
        <c:scaling>
          <c:orientation val="minMax"/>
          <c:max val="80"/>
          <c:min val="12"/>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Age (years)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crossAx val="518123007"/>
        <c:crosses val="autoZero"/>
        <c:crossBetween val="midCat"/>
      </c:valAx>
      <c:valAx>
        <c:axId val="518123007"/>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Number of users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crossAx val="518124447"/>
        <c:crosses val="autoZero"/>
        <c:crossBetween val="midCat"/>
      </c:valAx>
      <c:spPr>
        <a:noFill/>
        <a:ln>
          <a:noFill/>
        </a:ln>
        <a:effectLst/>
      </c:spPr>
    </c:plotArea>
    <c:legend>
      <c:legendPos val="r"/>
      <c:layout>
        <c:manualLayout>
          <c:xMode val="edge"/>
          <c:yMode val="edge"/>
          <c:x val="0.80925788694622003"/>
          <c:y val="0.58036792361338052"/>
          <c:w val="0.12316854172251479"/>
          <c:h val="0.1478855469283241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IL"/>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I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46609273354902"/>
          <c:y val="5.0692145627115562E-2"/>
          <c:w val="0.74473551866670662"/>
          <c:h val="0.72708783072558925"/>
        </c:manualLayout>
      </c:layout>
      <c:scatterChart>
        <c:scatterStyle val="lineMarker"/>
        <c:varyColors val="0"/>
        <c:ser>
          <c:idx val="0"/>
          <c:order val="0"/>
          <c:tx>
            <c:strRef>
              <c:f>Sheet1!$B$1</c:f>
              <c:strCache>
                <c:ptCount val="1"/>
                <c:pt idx="0">
                  <c:v>Training R2</c:v>
                </c:pt>
              </c:strCache>
            </c:strRef>
          </c:tx>
          <c:spPr>
            <a:ln w="19050" cap="rnd">
              <a:solidFill>
                <a:schemeClr val="accent1"/>
              </a:solidFill>
              <a:round/>
            </a:ln>
            <a:effectLst/>
          </c:spPr>
          <c:marker>
            <c:symbol val="none"/>
          </c:marker>
          <c:xVal>
            <c:numRef>
              <c:f>Sheet1!$A$2:$A$5</c:f>
              <c:numCache>
                <c:formatCode>General</c:formatCode>
                <c:ptCount val="4"/>
                <c:pt idx="0">
                  <c:v>0</c:v>
                </c:pt>
                <c:pt idx="1">
                  <c:v>1</c:v>
                </c:pt>
                <c:pt idx="2">
                  <c:v>2</c:v>
                </c:pt>
                <c:pt idx="3">
                  <c:v>3</c:v>
                </c:pt>
              </c:numCache>
            </c:numRef>
          </c:xVal>
          <c:yVal>
            <c:numRef>
              <c:f>Sheet1!$B$2:$B$5</c:f>
              <c:numCache>
                <c:formatCode>General</c:formatCode>
                <c:ptCount val="4"/>
                <c:pt idx="0">
                  <c:v>0.89400000000000002</c:v>
                </c:pt>
                <c:pt idx="1">
                  <c:v>0.82499999999999996</c:v>
                </c:pt>
                <c:pt idx="2">
                  <c:v>0.73699999999999999</c:v>
                </c:pt>
                <c:pt idx="3">
                  <c:v>0.65100000000000002</c:v>
                </c:pt>
              </c:numCache>
            </c:numRef>
          </c:yVal>
          <c:smooth val="0"/>
          <c:extLst>
            <c:ext xmlns:c16="http://schemas.microsoft.com/office/drawing/2014/chart" uri="{C3380CC4-5D6E-409C-BE32-E72D297353CC}">
              <c16:uniqueId val="{00000000-FBCD-4455-80E9-ED6D4B2ABFCC}"/>
            </c:ext>
          </c:extLst>
        </c:ser>
        <c:ser>
          <c:idx val="1"/>
          <c:order val="1"/>
          <c:tx>
            <c:strRef>
              <c:f>Sheet1!$C$1</c:f>
              <c:strCache>
                <c:ptCount val="1"/>
                <c:pt idx="0">
                  <c:v>Testing R2</c:v>
                </c:pt>
              </c:strCache>
            </c:strRef>
          </c:tx>
          <c:spPr>
            <a:ln w="19050" cap="rnd">
              <a:solidFill>
                <a:schemeClr val="accent2"/>
              </a:solidFill>
              <a:round/>
            </a:ln>
            <a:effectLst/>
          </c:spPr>
          <c:marker>
            <c:symbol val="none"/>
          </c:marker>
          <c:xVal>
            <c:numRef>
              <c:f>Sheet1!$A$2:$A$5</c:f>
              <c:numCache>
                <c:formatCode>General</c:formatCode>
                <c:ptCount val="4"/>
                <c:pt idx="0">
                  <c:v>0</c:v>
                </c:pt>
                <c:pt idx="1">
                  <c:v>1</c:v>
                </c:pt>
                <c:pt idx="2">
                  <c:v>2</c:v>
                </c:pt>
                <c:pt idx="3">
                  <c:v>3</c:v>
                </c:pt>
              </c:numCache>
            </c:numRef>
          </c:xVal>
          <c:yVal>
            <c:numRef>
              <c:f>Sheet1!$C$2:$C$5</c:f>
              <c:numCache>
                <c:formatCode>General</c:formatCode>
                <c:ptCount val="4"/>
                <c:pt idx="0">
                  <c:v>0.91500000000000004</c:v>
                </c:pt>
                <c:pt idx="1">
                  <c:v>0.71099999999999997</c:v>
                </c:pt>
                <c:pt idx="2">
                  <c:v>0.375</c:v>
                </c:pt>
                <c:pt idx="3">
                  <c:v>0.15</c:v>
                </c:pt>
              </c:numCache>
            </c:numRef>
          </c:yVal>
          <c:smooth val="0"/>
          <c:extLst>
            <c:ext xmlns:c16="http://schemas.microsoft.com/office/drawing/2014/chart" uri="{C3380CC4-5D6E-409C-BE32-E72D297353CC}">
              <c16:uniqueId val="{00000001-FBCD-4455-80E9-ED6D4B2ABFCC}"/>
            </c:ext>
          </c:extLst>
        </c:ser>
        <c:dLbls>
          <c:showLegendKey val="0"/>
          <c:showVal val="0"/>
          <c:showCatName val="0"/>
          <c:showSerName val="0"/>
          <c:showPercent val="0"/>
          <c:showBubbleSize val="0"/>
        </c:dLbls>
        <c:axId val="777747408"/>
        <c:axId val="777747048"/>
      </c:scatterChart>
      <c:valAx>
        <c:axId val="777747408"/>
        <c:scaling>
          <c:orientation val="minMax"/>
          <c:max val="3"/>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Lag (Weeks)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crossAx val="777747048"/>
        <c:crosses val="autoZero"/>
        <c:crossBetween val="midCat"/>
        <c:majorUnit val="1"/>
      </c:valAx>
      <c:valAx>
        <c:axId val="77774704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R2</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crossAx val="777747408"/>
        <c:crosses val="autoZero"/>
        <c:crossBetween val="midCat"/>
      </c:valAx>
      <c:spPr>
        <a:noFill/>
        <a:ln>
          <a:noFill/>
        </a:ln>
        <a:effectLst/>
      </c:spPr>
    </c:plotArea>
    <c:legend>
      <c:legendPos val="r"/>
      <c:layout>
        <c:manualLayout>
          <c:xMode val="edge"/>
          <c:yMode val="edge"/>
          <c:x val="0.14714953830257921"/>
          <c:y val="0.54340446444066359"/>
          <c:w val="0.18212770308093379"/>
          <c:h val="0.1686074857151198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z-score</c:v>
                </c:pt>
              </c:strCache>
            </c:strRef>
          </c:tx>
          <c:spPr>
            <a:solidFill>
              <a:schemeClr val="accent1"/>
            </a:solidFill>
            <a:ln>
              <a:noFill/>
            </a:ln>
            <a:effectLst/>
          </c:spPr>
          <c:invertIfNegative val="0"/>
          <c:cat>
            <c:multiLvlStrRef>
              <c:f>Sheet1!$A$2:$B$18</c:f>
              <c:multiLvlStrCache>
                <c:ptCount val="17"/>
                <c:lvl>
                  <c:pt idx="0">
                    <c:v>Nouns</c:v>
                  </c:pt>
                  <c:pt idx="1">
                    <c:v>Verbs</c:v>
                  </c:pt>
                  <c:pt idx="2">
                    <c:v>Adverbs</c:v>
                  </c:pt>
                  <c:pt idx="3">
                    <c:v>Readability index</c:v>
                  </c:pt>
                  <c:pt idx="4">
                    <c:v>Accomodation</c:v>
                  </c:pt>
                  <c:pt idx="5">
                    <c:v>1st person singular</c:v>
                  </c:pt>
                  <c:pt idx="6">
                    <c:v>1st person plural</c:v>
                  </c:pt>
                  <c:pt idx="7">
                    <c:v>2nd person</c:v>
                  </c:pt>
                  <c:pt idx="8">
                    <c:v>3rd person</c:v>
                  </c:pt>
                  <c:pt idx="9">
                    <c:v>Posts authored</c:v>
                  </c:pt>
                  <c:pt idx="10">
                    <c:v>Post length</c:v>
                  </c:pt>
                  <c:pt idx="11">
                    <c:v>Comments authored</c:v>
                  </c:pt>
                  <c:pt idx="12">
                    <c:v>Comments received</c:v>
                  </c:pt>
                  <c:pt idx="13">
                    <c:v>Comments length authored</c:v>
                  </c:pt>
                  <c:pt idx="14">
                    <c:v>Comments length received</c:v>
                  </c:pt>
                  <c:pt idx="15">
                    <c:v>Response velocity</c:v>
                  </c:pt>
                  <c:pt idx="16">
                    <c:v>Vote difference</c:v>
                  </c:pt>
                </c:lvl>
                <c:lvl>
                  <c:pt idx="0">
                    <c:v>Linguistic structure</c:v>
                  </c:pt>
                  <c:pt idx="5">
                    <c:v>Interpersonal awareness</c:v>
                  </c:pt>
                  <c:pt idx="9">
                    <c:v>Interaction</c:v>
                  </c:pt>
                </c:lvl>
              </c:multiLvlStrCache>
            </c:multiLvlStrRef>
          </c:cat>
          <c:val>
            <c:numRef>
              <c:f>Sheet1!$C$2:$C$18</c:f>
              <c:numCache>
                <c:formatCode>General</c:formatCode>
                <c:ptCount val="17"/>
                <c:pt idx="0">
                  <c:v>6.51</c:v>
                </c:pt>
                <c:pt idx="1">
                  <c:v>2.19</c:v>
                </c:pt>
                <c:pt idx="2">
                  <c:v>4.87</c:v>
                </c:pt>
                <c:pt idx="3">
                  <c:v>5.51</c:v>
                </c:pt>
                <c:pt idx="4">
                  <c:v>5.46</c:v>
                </c:pt>
                <c:pt idx="5">
                  <c:v>-10.6</c:v>
                </c:pt>
                <c:pt idx="6">
                  <c:v>4.53</c:v>
                </c:pt>
                <c:pt idx="7">
                  <c:v>8.01</c:v>
                </c:pt>
                <c:pt idx="8">
                  <c:v>6.32</c:v>
                </c:pt>
                <c:pt idx="9">
                  <c:v>2.5299999999999998</c:v>
                </c:pt>
                <c:pt idx="10">
                  <c:v>-15.4</c:v>
                </c:pt>
                <c:pt idx="11">
                  <c:v>0.95</c:v>
                </c:pt>
                <c:pt idx="12">
                  <c:v>1.05</c:v>
                </c:pt>
                <c:pt idx="13">
                  <c:v>-1.88</c:v>
                </c:pt>
                <c:pt idx="14">
                  <c:v>5.44</c:v>
                </c:pt>
                <c:pt idx="15">
                  <c:v>0.84</c:v>
                </c:pt>
                <c:pt idx="16">
                  <c:v>7.18</c:v>
                </c:pt>
              </c:numCache>
            </c:numRef>
          </c:val>
          <c:extLst>
            <c:ext xmlns:c16="http://schemas.microsoft.com/office/drawing/2014/chart" uri="{C3380CC4-5D6E-409C-BE32-E72D297353CC}">
              <c16:uniqueId val="{00000000-CBC0-4CF9-B15A-EBB776A8D00A}"/>
            </c:ext>
          </c:extLst>
        </c:ser>
        <c:dLbls>
          <c:showLegendKey val="0"/>
          <c:showVal val="0"/>
          <c:showCatName val="0"/>
          <c:showSerName val="0"/>
          <c:showPercent val="0"/>
          <c:showBubbleSize val="0"/>
        </c:dLbls>
        <c:gapWidth val="219"/>
        <c:overlap val="-27"/>
        <c:axId val="678716672"/>
        <c:axId val="678721952"/>
      </c:barChart>
      <c:catAx>
        <c:axId val="678716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L"/>
          </a:p>
        </c:txPr>
        <c:crossAx val="678721952"/>
        <c:crosses val="autoZero"/>
        <c:auto val="1"/>
        <c:lblAlgn val="ctr"/>
        <c:lblOffset val="100"/>
        <c:noMultiLvlLbl val="0"/>
      </c:catAx>
      <c:valAx>
        <c:axId val="67872195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z-score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67871667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Bladder_False</c:v>
                </c:pt>
              </c:strCache>
            </c:strRef>
          </c:tx>
          <c:spPr>
            <a:ln w="28575" cap="rnd">
              <a:noFill/>
              <a:round/>
            </a:ln>
            <a:effectLst/>
          </c:spPr>
          <c:marker>
            <c:symbol val="none"/>
          </c:marker>
          <c:trendline>
            <c:spPr>
              <a:ln w="15875" cap="rnd">
                <a:solidFill>
                  <a:schemeClr val="accent1"/>
                </a:solidFill>
                <a:prstDash val="solid"/>
              </a:ln>
              <a:effectLst/>
            </c:spPr>
            <c:trendlineType val="movingAvg"/>
            <c:period val="4"/>
            <c:dispRSqr val="0"/>
            <c:dispEq val="0"/>
          </c:trendline>
          <c:xVal>
            <c:numRef>
              <c:f>Sheet1!$A$2:$A$106</c:f>
              <c:numCache>
                <c:formatCode>General</c:formatCode>
                <c:ptCount val="10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numCache>
            </c:numRef>
          </c:xVal>
          <c:yVal>
            <c:numRef>
              <c:f>Sheet1!$B$2:$B$106</c:f>
              <c:numCache>
                <c:formatCode>General</c:formatCode>
                <c:ptCount val="105"/>
                <c:pt idx="0">
                  <c:v>1.7751479289940829E-2</c:v>
                </c:pt>
                <c:pt idx="1">
                  <c:v>2.9585798816568049E-2</c:v>
                </c:pt>
                <c:pt idx="2">
                  <c:v>5.9171597633136093E-3</c:v>
                </c:pt>
                <c:pt idx="3">
                  <c:v>5.9171597633136093E-3</c:v>
                </c:pt>
                <c:pt idx="4">
                  <c:v>1.7751479289940829E-2</c:v>
                </c:pt>
                <c:pt idx="5">
                  <c:v>5.9171597633136093E-3</c:v>
                </c:pt>
                <c:pt idx="6">
                  <c:v>4.7337278106508868E-2</c:v>
                </c:pt>
                <c:pt idx="7">
                  <c:v>4.142011834319527E-2</c:v>
                </c:pt>
                <c:pt idx="8">
                  <c:v>1.7751479289940829E-2</c:v>
                </c:pt>
                <c:pt idx="9">
                  <c:v>3.5502958579881658E-2</c:v>
                </c:pt>
                <c:pt idx="10">
                  <c:v>1.183431952662722E-2</c:v>
                </c:pt>
                <c:pt idx="11">
                  <c:v>1.183431952662722E-2</c:v>
                </c:pt>
                <c:pt idx="12">
                  <c:v>5.9171597633136093E-3</c:v>
                </c:pt>
                <c:pt idx="13">
                  <c:v>5.9171597633136093E-3</c:v>
                </c:pt>
                <c:pt idx="14">
                  <c:v>1.183431952662722E-2</c:v>
                </c:pt>
                <c:pt idx="15">
                  <c:v>1.7751479289940829E-2</c:v>
                </c:pt>
                <c:pt idx="16">
                  <c:v>2.3668639053254441E-2</c:v>
                </c:pt>
                <c:pt idx="17">
                  <c:v>1.183431952662722E-2</c:v>
                </c:pt>
                <c:pt idx="18">
                  <c:v>1.183431952662722E-2</c:v>
                </c:pt>
                <c:pt idx="21">
                  <c:v>3.5502958579881658E-2</c:v>
                </c:pt>
                <c:pt idx="22">
                  <c:v>5.9171597633136093E-3</c:v>
                </c:pt>
                <c:pt idx="23">
                  <c:v>5.9171597633136093E-3</c:v>
                </c:pt>
                <c:pt idx="24">
                  <c:v>1.7751479289940829E-2</c:v>
                </c:pt>
                <c:pt idx="25">
                  <c:v>1.183431952662722E-2</c:v>
                </c:pt>
                <c:pt idx="26">
                  <c:v>3.5502958579881658E-2</c:v>
                </c:pt>
                <c:pt idx="29">
                  <c:v>1.183431952662722E-2</c:v>
                </c:pt>
                <c:pt idx="31">
                  <c:v>2.3668639053254441E-2</c:v>
                </c:pt>
                <c:pt idx="32">
                  <c:v>3.5502958579881658E-2</c:v>
                </c:pt>
                <c:pt idx="34">
                  <c:v>5.9171597633136093E-3</c:v>
                </c:pt>
                <c:pt idx="35">
                  <c:v>1.183431952662722E-2</c:v>
                </c:pt>
                <c:pt idx="36">
                  <c:v>3.5502958579881658E-2</c:v>
                </c:pt>
                <c:pt idx="37">
                  <c:v>5.9171597633136093E-3</c:v>
                </c:pt>
                <c:pt idx="38">
                  <c:v>5.9171597633136093E-3</c:v>
                </c:pt>
                <c:pt idx="39">
                  <c:v>1.183431952662722E-2</c:v>
                </c:pt>
                <c:pt idx="40">
                  <c:v>1.7751479289940829E-2</c:v>
                </c:pt>
                <c:pt idx="41">
                  <c:v>1.7751479289940829E-2</c:v>
                </c:pt>
                <c:pt idx="42">
                  <c:v>2.9585798816568049E-2</c:v>
                </c:pt>
                <c:pt idx="43">
                  <c:v>5.9171597633136093E-3</c:v>
                </c:pt>
                <c:pt idx="44">
                  <c:v>5.9171597633136093E-3</c:v>
                </c:pt>
                <c:pt idx="47">
                  <c:v>5.9171597633136093E-3</c:v>
                </c:pt>
                <c:pt idx="49">
                  <c:v>5.9171597633136093E-3</c:v>
                </c:pt>
                <c:pt idx="50">
                  <c:v>5.9171597633136093E-3</c:v>
                </c:pt>
                <c:pt idx="51">
                  <c:v>5.9171597633136093E-3</c:v>
                </c:pt>
                <c:pt idx="52">
                  <c:v>1.183431952662722E-2</c:v>
                </c:pt>
                <c:pt idx="54">
                  <c:v>2.9585798816568049E-2</c:v>
                </c:pt>
                <c:pt idx="55">
                  <c:v>1.7751479289940829E-2</c:v>
                </c:pt>
                <c:pt idx="56">
                  <c:v>4.7337278106508868E-2</c:v>
                </c:pt>
                <c:pt idx="57">
                  <c:v>1.7751479289940829E-2</c:v>
                </c:pt>
                <c:pt idx="61">
                  <c:v>1.183431952662722E-2</c:v>
                </c:pt>
                <c:pt idx="62">
                  <c:v>1.183431952662722E-2</c:v>
                </c:pt>
                <c:pt idx="63">
                  <c:v>1.7751479289940829E-2</c:v>
                </c:pt>
                <c:pt idx="64">
                  <c:v>1.7751479289940829E-2</c:v>
                </c:pt>
                <c:pt idx="65">
                  <c:v>1.7751479289940829E-2</c:v>
                </c:pt>
                <c:pt idx="67">
                  <c:v>1.183431952662722E-2</c:v>
                </c:pt>
                <c:pt idx="68">
                  <c:v>5.9171597633136093E-3</c:v>
                </c:pt>
                <c:pt idx="69">
                  <c:v>1.183431952662722E-2</c:v>
                </c:pt>
                <c:pt idx="70">
                  <c:v>5.9171597633136093E-3</c:v>
                </c:pt>
                <c:pt idx="71">
                  <c:v>5.9171597633136093E-3</c:v>
                </c:pt>
                <c:pt idx="74">
                  <c:v>1.7751479289940829E-2</c:v>
                </c:pt>
                <c:pt idx="76">
                  <c:v>5.9171597633136093E-3</c:v>
                </c:pt>
                <c:pt idx="82">
                  <c:v>5.9171597633136093E-3</c:v>
                </c:pt>
                <c:pt idx="83">
                  <c:v>1.7751479289940829E-2</c:v>
                </c:pt>
                <c:pt idx="84">
                  <c:v>2.3668639053254441E-2</c:v>
                </c:pt>
                <c:pt idx="85">
                  <c:v>5.9171597633136093E-3</c:v>
                </c:pt>
                <c:pt idx="86">
                  <c:v>5.9171597633136093E-3</c:v>
                </c:pt>
                <c:pt idx="87">
                  <c:v>5.9171597633136093E-3</c:v>
                </c:pt>
                <c:pt idx="91">
                  <c:v>1.183431952662722E-2</c:v>
                </c:pt>
                <c:pt idx="92">
                  <c:v>5.9171597633136093E-3</c:v>
                </c:pt>
                <c:pt idx="95">
                  <c:v>1.183431952662722E-2</c:v>
                </c:pt>
                <c:pt idx="97">
                  <c:v>5.9171597633136093E-3</c:v>
                </c:pt>
                <c:pt idx="98">
                  <c:v>2.3668639053254441E-2</c:v>
                </c:pt>
                <c:pt idx="100">
                  <c:v>2.3668639053254441E-2</c:v>
                </c:pt>
                <c:pt idx="101">
                  <c:v>1.7751479289940829E-2</c:v>
                </c:pt>
              </c:numCache>
            </c:numRef>
          </c:yVal>
          <c:smooth val="0"/>
          <c:extLst>
            <c:ext xmlns:c16="http://schemas.microsoft.com/office/drawing/2014/chart" uri="{C3380CC4-5D6E-409C-BE32-E72D297353CC}">
              <c16:uniqueId val="{00000001-2E60-4745-BD56-1A5C1EAA3D00}"/>
            </c:ext>
          </c:extLst>
        </c:ser>
        <c:ser>
          <c:idx val="1"/>
          <c:order val="1"/>
          <c:tx>
            <c:strRef>
              <c:f>Sheet1!$C$1</c:f>
              <c:strCache>
                <c:ptCount val="1"/>
                <c:pt idx="0">
                  <c:v>Bladder_True</c:v>
                </c:pt>
              </c:strCache>
            </c:strRef>
          </c:tx>
          <c:spPr>
            <a:ln w="28575" cap="rnd">
              <a:noFill/>
              <a:round/>
            </a:ln>
            <a:effectLst/>
          </c:spPr>
          <c:marker>
            <c:symbol val="none"/>
          </c:marker>
          <c:trendline>
            <c:spPr>
              <a:ln w="25400" cap="rnd">
                <a:solidFill>
                  <a:srgbClr val="FFC000"/>
                </a:solidFill>
                <a:prstDash val="solid"/>
              </a:ln>
              <a:effectLst/>
            </c:spPr>
            <c:trendlineType val="movingAvg"/>
            <c:period val="4"/>
            <c:dispRSqr val="0"/>
            <c:dispEq val="0"/>
          </c:trendline>
          <c:xVal>
            <c:numRef>
              <c:f>Sheet1!$A$2:$A$106</c:f>
              <c:numCache>
                <c:formatCode>General</c:formatCode>
                <c:ptCount val="10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numCache>
            </c:numRef>
          </c:xVal>
          <c:yVal>
            <c:numRef>
              <c:f>Sheet1!$C$2:$C$106</c:f>
              <c:numCache>
                <c:formatCode>General</c:formatCode>
                <c:ptCount val="105"/>
                <c:pt idx="0">
                  <c:v>0.1147540983606557</c:v>
                </c:pt>
                <c:pt idx="1">
                  <c:v>0.1147540983606557</c:v>
                </c:pt>
                <c:pt idx="2">
                  <c:v>4.9180327868852458E-2</c:v>
                </c:pt>
                <c:pt idx="3">
                  <c:v>9.8360655737704916E-2</c:v>
                </c:pt>
                <c:pt idx="4">
                  <c:v>0.1475409836065574</c:v>
                </c:pt>
                <c:pt idx="6">
                  <c:v>1.6393442622950821E-2</c:v>
                </c:pt>
                <c:pt idx="7">
                  <c:v>9.8360655737704916E-2</c:v>
                </c:pt>
                <c:pt idx="8">
                  <c:v>4.9180327868852458E-2</c:v>
                </c:pt>
                <c:pt idx="9">
                  <c:v>9.8360655737704916E-2</c:v>
                </c:pt>
                <c:pt idx="10">
                  <c:v>8.1967213114754092E-2</c:v>
                </c:pt>
                <c:pt idx="12">
                  <c:v>4.9180327868852458E-2</c:v>
                </c:pt>
                <c:pt idx="13">
                  <c:v>1.6393442622950821E-2</c:v>
                </c:pt>
                <c:pt idx="15">
                  <c:v>9.8360655737704916E-2</c:v>
                </c:pt>
                <c:pt idx="16">
                  <c:v>1.6393442622950821E-2</c:v>
                </c:pt>
                <c:pt idx="19">
                  <c:v>1.6393442622950821E-2</c:v>
                </c:pt>
                <c:pt idx="26">
                  <c:v>4.9180327868852458E-2</c:v>
                </c:pt>
                <c:pt idx="27">
                  <c:v>3.2786885245901641E-2</c:v>
                </c:pt>
                <c:pt idx="29">
                  <c:v>3.2786885245901641E-2</c:v>
                </c:pt>
                <c:pt idx="30">
                  <c:v>4.9180327868852458E-2</c:v>
                </c:pt>
                <c:pt idx="38">
                  <c:v>4.9180327868852458E-2</c:v>
                </c:pt>
                <c:pt idx="39">
                  <c:v>1.6393442622950821E-2</c:v>
                </c:pt>
                <c:pt idx="42">
                  <c:v>1.6393442622950821E-2</c:v>
                </c:pt>
                <c:pt idx="43">
                  <c:v>3.2786885245901641E-2</c:v>
                </c:pt>
                <c:pt idx="45">
                  <c:v>1.6393442622950821E-2</c:v>
                </c:pt>
                <c:pt idx="57">
                  <c:v>3.2786885245901641E-2</c:v>
                </c:pt>
                <c:pt idx="62">
                  <c:v>4.9180327868852458E-2</c:v>
                </c:pt>
                <c:pt idx="72">
                  <c:v>1.6393442622950821E-2</c:v>
                </c:pt>
                <c:pt idx="78">
                  <c:v>1.6393442622950821E-2</c:v>
                </c:pt>
                <c:pt idx="80">
                  <c:v>1.6393442622950821E-2</c:v>
                </c:pt>
                <c:pt idx="82">
                  <c:v>3.2786885245901641E-2</c:v>
                </c:pt>
                <c:pt idx="84">
                  <c:v>8.1967213114754092E-2</c:v>
                </c:pt>
                <c:pt idx="86">
                  <c:v>3.2786885245901641E-2</c:v>
                </c:pt>
                <c:pt idx="87">
                  <c:v>1.6393442622950821E-2</c:v>
                </c:pt>
                <c:pt idx="88">
                  <c:v>3.2786885245901641E-2</c:v>
                </c:pt>
                <c:pt idx="89">
                  <c:v>1.6393442622950821E-2</c:v>
                </c:pt>
                <c:pt idx="90">
                  <c:v>3.2786885245901641E-2</c:v>
                </c:pt>
                <c:pt idx="93">
                  <c:v>9.8360655737704916E-2</c:v>
                </c:pt>
                <c:pt idx="97">
                  <c:v>1.6393442622950821E-2</c:v>
                </c:pt>
              </c:numCache>
            </c:numRef>
          </c:yVal>
          <c:smooth val="0"/>
          <c:extLst>
            <c:ext xmlns:c16="http://schemas.microsoft.com/office/drawing/2014/chart" uri="{C3380CC4-5D6E-409C-BE32-E72D297353CC}">
              <c16:uniqueId val="{00000003-2E60-4745-BD56-1A5C1EAA3D00}"/>
            </c:ext>
          </c:extLst>
        </c:ser>
        <c:dLbls>
          <c:showLegendKey val="0"/>
          <c:showVal val="0"/>
          <c:showCatName val="0"/>
          <c:showSerName val="0"/>
          <c:showPercent val="0"/>
          <c:showBubbleSize val="0"/>
        </c:dLbls>
        <c:axId val="623160687"/>
        <c:axId val="623168847"/>
      </c:scatterChart>
      <c:valAx>
        <c:axId val="623160687"/>
        <c:scaling>
          <c:orientation val="minMax"/>
          <c:max val="-1"/>
          <c:min val="-60"/>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Weeks before GP visit</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IL"/>
          </a:p>
        </c:txPr>
        <c:crossAx val="623168847"/>
        <c:crosses val="autoZero"/>
        <c:crossBetween val="midCat"/>
      </c:valAx>
      <c:valAx>
        <c:axId val="623168847"/>
        <c:scaling>
          <c:orientation val="minMax"/>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Queries per week</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IL"/>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IL"/>
          </a:p>
        </c:txPr>
        <c:crossAx val="623160687"/>
        <c:crossesAt val="-6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pPr>
      <a:endParaRPr lang="en-IL"/>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Sheet1!$V$1</c:f>
              <c:strCache>
                <c:ptCount val="1"/>
                <c:pt idx="0">
                  <c:v>Other conditions_False</c:v>
                </c:pt>
              </c:strCache>
            </c:strRef>
          </c:tx>
          <c:spPr>
            <a:ln w="28575" cap="rnd">
              <a:noFill/>
              <a:round/>
            </a:ln>
            <a:effectLst/>
          </c:spPr>
          <c:marker>
            <c:symbol val="none"/>
          </c:marker>
          <c:trendline>
            <c:spPr>
              <a:ln w="15875" cap="rnd">
                <a:solidFill>
                  <a:schemeClr val="accent1"/>
                </a:solidFill>
                <a:prstDash val="solid"/>
              </a:ln>
              <a:effectLst/>
            </c:spPr>
            <c:trendlineType val="movingAvg"/>
            <c:period val="4"/>
            <c:dispRSqr val="0"/>
            <c:dispEq val="0"/>
          </c:trendline>
          <c:xVal>
            <c:numRef>
              <c:f>Sheet1!$A$2:$A$106</c:f>
              <c:numCache>
                <c:formatCode>General</c:formatCode>
                <c:ptCount val="10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numCache>
            </c:numRef>
          </c:xVal>
          <c:yVal>
            <c:numRef>
              <c:f>Sheet1!$V$2:$V$106</c:f>
              <c:numCache>
                <c:formatCode>General</c:formatCode>
                <c:ptCount val="105"/>
                <c:pt idx="0">
                  <c:v>1.7751479289940829E-2</c:v>
                </c:pt>
                <c:pt idx="1">
                  <c:v>5.9171597633136092E-2</c:v>
                </c:pt>
                <c:pt idx="2">
                  <c:v>5.9171597633136093E-3</c:v>
                </c:pt>
                <c:pt idx="3">
                  <c:v>1.183431952662722E-2</c:v>
                </c:pt>
                <c:pt idx="4">
                  <c:v>5.9171597633136093E-3</c:v>
                </c:pt>
                <c:pt idx="5">
                  <c:v>3.5502958579881658E-2</c:v>
                </c:pt>
                <c:pt idx="7">
                  <c:v>5.9171597633136093E-3</c:v>
                </c:pt>
                <c:pt idx="8">
                  <c:v>2.9585798816568049E-2</c:v>
                </c:pt>
                <c:pt idx="9">
                  <c:v>2.3668639053254441E-2</c:v>
                </c:pt>
                <c:pt idx="10">
                  <c:v>5.9171597633136093E-3</c:v>
                </c:pt>
                <c:pt idx="11">
                  <c:v>2.3668639053254441E-2</c:v>
                </c:pt>
                <c:pt idx="12">
                  <c:v>3.5502958579881658E-2</c:v>
                </c:pt>
                <c:pt idx="13">
                  <c:v>4.142011834319527E-2</c:v>
                </c:pt>
                <c:pt idx="14">
                  <c:v>1.183431952662722E-2</c:v>
                </c:pt>
                <c:pt idx="15">
                  <c:v>5.9171597633136093E-3</c:v>
                </c:pt>
                <c:pt idx="18">
                  <c:v>5.9171597633136093E-3</c:v>
                </c:pt>
                <c:pt idx="19">
                  <c:v>1.7751479289940829E-2</c:v>
                </c:pt>
                <c:pt idx="20">
                  <c:v>1.183431952662722E-2</c:v>
                </c:pt>
                <c:pt idx="21">
                  <c:v>1.183431952662722E-2</c:v>
                </c:pt>
                <c:pt idx="22">
                  <c:v>1.7751479289940829E-2</c:v>
                </c:pt>
                <c:pt idx="23">
                  <c:v>5.9171597633136093E-3</c:v>
                </c:pt>
                <c:pt idx="25">
                  <c:v>4.142011834319527E-2</c:v>
                </c:pt>
                <c:pt idx="26">
                  <c:v>1.183431952662722E-2</c:v>
                </c:pt>
                <c:pt idx="28">
                  <c:v>2.3668639053254441E-2</c:v>
                </c:pt>
                <c:pt idx="29">
                  <c:v>1.7751479289940829E-2</c:v>
                </c:pt>
                <c:pt idx="30">
                  <c:v>1.183431952662722E-2</c:v>
                </c:pt>
                <c:pt idx="31">
                  <c:v>2.3668639053254441E-2</c:v>
                </c:pt>
                <c:pt idx="33">
                  <c:v>2.3668639053254441E-2</c:v>
                </c:pt>
                <c:pt idx="34">
                  <c:v>1.183431952662722E-2</c:v>
                </c:pt>
                <c:pt idx="35">
                  <c:v>1.7751479289940829E-2</c:v>
                </c:pt>
                <c:pt idx="36">
                  <c:v>2.9585798816568049E-2</c:v>
                </c:pt>
                <c:pt idx="37">
                  <c:v>2.3668639053254441E-2</c:v>
                </c:pt>
                <c:pt idx="38">
                  <c:v>3.5502958579881658E-2</c:v>
                </c:pt>
                <c:pt idx="39">
                  <c:v>1.7751479289940829E-2</c:v>
                </c:pt>
                <c:pt idx="40">
                  <c:v>4.142011834319527E-2</c:v>
                </c:pt>
                <c:pt idx="41">
                  <c:v>1.7751479289940829E-2</c:v>
                </c:pt>
                <c:pt idx="42">
                  <c:v>4.142011834319527E-2</c:v>
                </c:pt>
                <c:pt idx="43">
                  <c:v>3.5502958579881658E-2</c:v>
                </c:pt>
                <c:pt idx="44">
                  <c:v>1.7751479289940829E-2</c:v>
                </c:pt>
                <c:pt idx="45">
                  <c:v>2.3668639053254441E-2</c:v>
                </c:pt>
                <c:pt idx="46">
                  <c:v>2.9585798816568049E-2</c:v>
                </c:pt>
                <c:pt idx="47">
                  <c:v>3.5502958579881658E-2</c:v>
                </c:pt>
                <c:pt idx="49">
                  <c:v>4.142011834319527E-2</c:v>
                </c:pt>
                <c:pt idx="50">
                  <c:v>5.9171597633136093E-3</c:v>
                </c:pt>
                <c:pt idx="51">
                  <c:v>5.9171597633136093E-3</c:v>
                </c:pt>
                <c:pt idx="52">
                  <c:v>2.9585798816568049E-2</c:v>
                </c:pt>
                <c:pt idx="53">
                  <c:v>2.9585798816568049E-2</c:v>
                </c:pt>
                <c:pt idx="54">
                  <c:v>5.9171597633136093E-3</c:v>
                </c:pt>
                <c:pt idx="55">
                  <c:v>4.142011834319527E-2</c:v>
                </c:pt>
                <c:pt idx="56">
                  <c:v>1.7751479289940829E-2</c:v>
                </c:pt>
                <c:pt idx="57">
                  <c:v>1.183431952662722E-2</c:v>
                </c:pt>
                <c:pt idx="58">
                  <c:v>5.9171597633136093E-3</c:v>
                </c:pt>
                <c:pt idx="59">
                  <c:v>1.7751479289940829E-2</c:v>
                </c:pt>
                <c:pt idx="60">
                  <c:v>5.9171597633136093E-3</c:v>
                </c:pt>
                <c:pt idx="62">
                  <c:v>2.9585798816568049E-2</c:v>
                </c:pt>
                <c:pt idx="63">
                  <c:v>1.183431952662722E-2</c:v>
                </c:pt>
                <c:pt idx="65">
                  <c:v>1.183431952662722E-2</c:v>
                </c:pt>
                <c:pt idx="66">
                  <c:v>1.183431952662722E-2</c:v>
                </c:pt>
                <c:pt idx="67">
                  <c:v>2.3668639053254441E-2</c:v>
                </c:pt>
                <c:pt idx="69">
                  <c:v>1.183431952662722E-2</c:v>
                </c:pt>
                <c:pt idx="72">
                  <c:v>5.9171597633136093E-3</c:v>
                </c:pt>
                <c:pt idx="73">
                  <c:v>5.9171597633136093E-3</c:v>
                </c:pt>
                <c:pt idx="77">
                  <c:v>5.9171597633136093E-3</c:v>
                </c:pt>
                <c:pt idx="78">
                  <c:v>1.7751479289940829E-2</c:v>
                </c:pt>
                <c:pt idx="79">
                  <c:v>2.3668639053254441E-2</c:v>
                </c:pt>
                <c:pt idx="81">
                  <c:v>5.9171597633136093E-3</c:v>
                </c:pt>
                <c:pt idx="82">
                  <c:v>5.9171597633136093E-3</c:v>
                </c:pt>
                <c:pt idx="84">
                  <c:v>1.183431952662722E-2</c:v>
                </c:pt>
                <c:pt idx="85">
                  <c:v>5.9171597633136093E-3</c:v>
                </c:pt>
                <c:pt idx="86">
                  <c:v>1.7751479289940829E-2</c:v>
                </c:pt>
                <c:pt idx="87">
                  <c:v>5.9171597633136093E-3</c:v>
                </c:pt>
                <c:pt idx="89">
                  <c:v>3.5502958579881658E-2</c:v>
                </c:pt>
                <c:pt idx="90">
                  <c:v>5.9171597633136093E-3</c:v>
                </c:pt>
                <c:pt idx="91">
                  <c:v>1.183431952662722E-2</c:v>
                </c:pt>
                <c:pt idx="92">
                  <c:v>1.7751479289940829E-2</c:v>
                </c:pt>
                <c:pt idx="93">
                  <c:v>1.183431952662722E-2</c:v>
                </c:pt>
                <c:pt idx="94">
                  <c:v>1.183431952662722E-2</c:v>
                </c:pt>
                <c:pt idx="96">
                  <c:v>1.7751479289940829E-2</c:v>
                </c:pt>
                <c:pt idx="97">
                  <c:v>2.3668639053254441E-2</c:v>
                </c:pt>
                <c:pt idx="98">
                  <c:v>5.9171597633136093E-3</c:v>
                </c:pt>
                <c:pt idx="99">
                  <c:v>1.183431952662722E-2</c:v>
                </c:pt>
                <c:pt idx="100">
                  <c:v>1.7751479289940829E-2</c:v>
                </c:pt>
                <c:pt idx="101">
                  <c:v>5.3254437869822487E-2</c:v>
                </c:pt>
              </c:numCache>
            </c:numRef>
          </c:yVal>
          <c:smooth val="0"/>
          <c:extLst>
            <c:ext xmlns:c16="http://schemas.microsoft.com/office/drawing/2014/chart" uri="{C3380CC4-5D6E-409C-BE32-E72D297353CC}">
              <c16:uniqueId val="{00000001-08EA-4B7B-977B-F2166A156903}"/>
            </c:ext>
          </c:extLst>
        </c:ser>
        <c:ser>
          <c:idx val="1"/>
          <c:order val="1"/>
          <c:tx>
            <c:strRef>
              <c:f>Sheet1!$W$1</c:f>
              <c:strCache>
                <c:ptCount val="1"/>
                <c:pt idx="0">
                  <c:v>Other conditions_True</c:v>
                </c:pt>
              </c:strCache>
            </c:strRef>
          </c:tx>
          <c:spPr>
            <a:ln w="28575" cap="rnd">
              <a:noFill/>
              <a:round/>
            </a:ln>
            <a:effectLst/>
          </c:spPr>
          <c:marker>
            <c:symbol val="none"/>
          </c:marker>
          <c:trendline>
            <c:spPr>
              <a:ln w="25400" cap="rnd">
                <a:solidFill>
                  <a:srgbClr val="FFC000"/>
                </a:solidFill>
                <a:prstDash val="solid"/>
              </a:ln>
              <a:effectLst/>
            </c:spPr>
            <c:trendlineType val="movingAvg"/>
            <c:period val="4"/>
            <c:dispRSqr val="0"/>
            <c:dispEq val="0"/>
          </c:trendline>
          <c:xVal>
            <c:numRef>
              <c:f>Sheet1!$A$2:$A$106</c:f>
              <c:numCache>
                <c:formatCode>General</c:formatCode>
                <c:ptCount val="10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numCache>
            </c:numRef>
          </c:xVal>
          <c:yVal>
            <c:numRef>
              <c:f>Sheet1!$W$2:$W$106</c:f>
              <c:numCache>
                <c:formatCode>General</c:formatCode>
                <c:ptCount val="105"/>
                <c:pt idx="0">
                  <c:v>4.9180327868852458E-2</c:v>
                </c:pt>
                <c:pt idx="1">
                  <c:v>4.9180327868852458E-2</c:v>
                </c:pt>
                <c:pt idx="2">
                  <c:v>6.5573770491803282E-2</c:v>
                </c:pt>
                <c:pt idx="3">
                  <c:v>4.9180327868852458E-2</c:v>
                </c:pt>
                <c:pt idx="4">
                  <c:v>3.2786885245901641E-2</c:v>
                </c:pt>
                <c:pt idx="5">
                  <c:v>6.5573770491803282E-2</c:v>
                </c:pt>
                <c:pt idx="9">
                  <c:v>4.9180327868852458E-2</c:v>
                </c:pt>
                <c:pt idx="11">
                  <c:v>3.2786885245901641E-2</c:v>
                </c:pt>
                <c:pt idx="13">
                  <c:v>1.6393442622950821E-2</c:v>
                </c:pt>
                <c:pt idx="15">
                  <c:v>8.1967213114754092E-2</c:v>
                </c:pt>
                <c:pt idx="17">
                  <c:v>8.1967213114754092E-2</c:v>
                </c:pt>
                <c:pt idx="19">
                  <c:v>8.1967213114754092E-2</c:v>
                </c:pt>
                <c:pt idx="20">
                  <c:v>9.8360655737704916E-2</c:v>
                </c:pt>
                <c:pt idx="21">
                  <c:v>3.2786885245901641E-2</c:v>
                </c:pt>
                <c:pt idx="22">
                  <c:v>3.2786885245901641E-2</c:v>
                </c:pt>
                <c:pt idx="23">
                  <c:v>4.9180327868852458E-2</c:v>
                </c:pt>
                <c:pt idx="25">
                  <c:v>1.6393442622950821E-2</c:v>
                </c:pt>
                <c:pt idx="28">
                  <c:v>1.6393442622950821E-2</c:v>
                </c:pt>
                <c:pt idx="30">
                  <c:v>1.6393442622950821E-2</c:v>
                </c:pt>
                <c:pt idx="33">
                  <c:v>1.6393442622950821E-2</c:v>
                </c:pt>
                <c:pt idx="34">
                  <c:v>1.6393442622950821E-2</c:v>
                </c:pt>
                <c:pt idx="35">
                  <c:v>1.6393442622950821E-2</c:v>
                </c:pt>
                <c:pt idx="36">
                  <c:v>1.6393442622950821E-2</c:v>
                </c:pt>
                <c:pt idx="37">
                  <c:v>1.6393442622950821E-2</c:v>
                </c:pt>
                <c:pt idx="38">
                  <c:v>3.2786885245901641E-2</c:v>
                </c:pt>
                <c:pt idx="39">
                  <c:v>6.5573770491803282E-2</c:v>
                </c:pt>
                <c:pt idx="42">
                  <c:v>1.6393442622950821E-2</c:v>
                </c:pt>
                <c:pt idx="44">
                  <c:v>6.5573770491803282E-2</c:v>
                </c:pt>
                <c:pt idx="45">
                  <c:v>6.5573770491803282E-2</c:v>
                </c:pt>
                <c:pt idx="46">
                  <c:v>3.2786885245901641E-2</c:v>
                </c:pt>
                <c:pt idx="47">
                  <c:v>1.6393442622950821E-2</c:v>
                </c:pt>
                <c:pt idx="55">
                  <c:v>1.6393442622950821E-2</c:v>
                </c:pt>
                <c:pt idx="56">
                  <c:v>1.6393442622950821E-2</c:v>
                </c:pt>
                <c:pt idx="59">
                  <c:v>1.6393442622950821E-2</c:v>
                </c:pt>
                <c:pt idx="61">
                  <c:v>1.6393442622950821E-2</c:v>
                </c:pt>
                <c:pt idx="67">
                  <c:v>1.6393442622950821E-2</c:v>
                </c:pt>
                <c:pt idx="75">
                  <c:v>3.2786885245901641E-2</c:v>
                </c:pt>
                <c:pt idx="78">
                  <c:v>1.6393442622950821E-2</c:v>
                </c:pt>
                <c:pt idx="80">
                  <c:v>1.6393442622950821E-2</c:v>
                </c:pt>
                <c:pt idx="85">
                  <c:v>1.6393442622950821E-2</c:v>
                </c:pt>
                <c:pt idx="86">
                  <c:v>4.9180327868852458E-2</c:v>
                </c:pt>
                <c:pt idx="88">
                  <c:v>3.2786885245901641E-2</c:v>
                </c:pt>
                <c:pt idx="90">
                  <c:v>1.6393442622950821E-2</c:v>
                </c:pt>
                <c:pt idx="95">
                  <c:v>1.6393442622950821E-2</c:v>
                </c:pt>
                <c:pt idx="97">
                  <c:v>1.6393442622950821E-2</c:v>
                </c:pt>
              </c:numCache>
            </c:numRef>
          </c:yVal>
          <c:smooth val="0"/>
          <c:extLst>
            <c:ext xmlns:c16="http://schemas.microsoft.com/office/drawing/2014/chart" uri="{C3380CC4-5D6E-409C-BE32-E72D297353CC}">
              <c16:uniqueId val="{00000003-08EA-4B7B-977B-F2166A156903}"/>
            </c:ext>
          </c:extLst>
        </c:ser>
        <c:dLbls>
          <c:showLegendKey val="0"/>
          <c:showVal val="0"/>
          <c:showCatName val="0"/>
          <c:showSerName val="0"/>
          <c:showPercent val="0"/>
          <c:showBubbleSize val="0"/>
        </c:dLbls>
        <c:axId val="623160687"/>
        <c:axId val="623168847"/>
      </c:scatterChart>
      <c:valAx>
        <c:axId val="623160687"/>
        <c:scaling>
          <c:orientation val="minMax"/>
          <c:max val="-1"/>
          <c:min val="-60"/>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Weeks before GP visit</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IL"/>
          </a:p>
        </c:txPr>
        <c:crossAx val="623168847"/>
        <c:crosses val="autoZero"/>
        <c:crossBetween val="midCat"/>
      </c:valAx>
      <c:valAx>
        <c:axId val="623168847"/>
        <c:scaling>
          <c:orientation val="minMax"/>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Queries per week</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IL"/>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IL"/>
          </a:p>
        </c:txPr>
        <c:crossAx val="623160687"/>
        <c:crossesAt val="-6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pPr>
      <a:endParaRPr lang="en-I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94011252893372"/>
          <c:y val="5.9151231320284284E-2"/>
          <c:w val="0.7516106909749638"/>
          <c:h val="0.48756021985900699"/>
        </c:manualLayout>
      </c:layout>
      <c:barChart>
        <c:barDir val="col"/>
        <c:grouping val="clustered"/>
        <c:varyColors val="0"/>
        <c:ser>
          <c:idx val="0"/>
          <c:order val="0"/>
          <c:tx>
            <c:strRef>
              <c:f>Sheet1!$B$1</c:f>
              <c:strCache>
                <c:ptCount val="1"/>
                <c:pt idx="0">
                  <c:v>AUC</c:v>
                </c:pt>
              </c:strCache>
            </c:strRef>
          </c:tx>
          <c:spPr>
            <a:solidFill>
              <a:schemeClr val="accent1"/>
            </a:solidFill>
            <a:ln>
              <a:noFill/>
            </a:ln>
            <a:effectLst/>
          </c:spPr>
          <c:invertIfNegative val="0"/>
          <c:cat>
            <c:strRef>
              <c:f>Sheet1!$A$2:$A$5</c:f>
              <c:strCache>
                <c:ptCount val="4"/>
                <c:pt idx="0">
                  <c:v>Questionnaires</c:v>
                </c:pt>
                <c:pt idx="1">
                  <c:v>Query topics</c:v>
                </c:pt>
                <c:pt idx="2">
                  <c:v>Query words</c:v>
                </c:pt>
                <c:pt idx="3">
                  <c:v>Words and questionnaire</c:v>
                </c:pt>
              </c:strCache>
            </c:strRef>
          </c:cat>
          <c:val>
            <c:numRef>
              <c:f>Sheet1!$B$2:$B$5</c:f>
              <c:numCache>
                <c:formatCode>General</c:formatCode>
                <c:ptCount val="4"/>
                <c:pt idx="0">
                  <c:v>0.62</c:v>
                </c:pt>
                <c:pt idx="1">
                  <c:v>0.66</c:v>
                </c:pt>
                <c:pt idx="2">
                  <c:v>0.82</c:v>
                </c:pt>
                <c:pt idx="3">
                  <c:v>0.77</c:v>
                </c:pt>
              </c:numCache>
            </c:numRef>
          </c:val>
          <c:extLst>
            <c:ext xmlns:c16="http://schemas.microsoft.com/office/drawing/2014/chart" uri="{C3380CC4-5D6E-409C-BE32-E72D297353CC}">
              <c16:uniqueId val="{00000000-D8AC-48B1-BE0A-740CFDF9770D}"/>
            </c:ext>
          </c:extLst>
        </c:ser>
        <c:dLbls>
          <c:showLegendKey val="0"/>
          <c:showVal val="0"/>
          <c:showCatName val="0"/>
          <c:showSerName val="0"/>
          <c:showPercent val="0"/>
          <c:showBubbleSize val="0"/>
        </c:dLbls>
        <c:gapWidth val="219"/>
        <c:overlap val="-27"/>
        <c:axId val="818313680"/>
        <c:axId val="906850224"/>
      </c:barChart>
      <c:catAx>
        <c:axId val="818313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IL"/>
          </a:p>
        </c:txPr>
        <c:crossAx val="906850224"/>
        <c:crosses val="autoZero"/>
        <c:auto val="1"/>
        <c:lblAlgn val="ctr"/>
        <c:lblOffset val="100"/>
        <c:noMultiLvlLbl val="0"/>
      </c:catAx>
      <c:valAx>
        <c:axId val="906850224"/>
        <c:scaling>
          <c:orientation val="minMax"/>
          <c:max val="1"/>
          <c:min val="0.5"/>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AUC</a:t>
                </a:r>
              </a:p>
            </c:rich>
          </c:tx>
          <c:layout>
            <c:manualLayout>
              <c:xMode val="edge"/>
              <c:yMode val="edge"/>
              <c:x val="5.2705788610362084E-2"/>
              <c:y val="0.25294307299081548"/>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IL"/>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IL"/>
          </a:p>
        </c:txPr>
        <c:crossAx val="818313680"/>
        <c:crosses val="autoZero"/>
        <c:crossBetween val="between"/>
        <c:majorUnit val="0.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pPr>
      <a:endParaRPr lang="en-I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579367124922509"/>
          <c:y val="5.1398416299657461E-2"/>
          <c:w val="0.73151644908982616"/>
          <c:h val="0.73001064233956781"/>
        </c:manualLayout>
      </c:layout>
      <c:scatterChart>
        <c:scatterStyle val="lineMarker"/>
        <c:varyColors val="0"/>
        <c:ser>
          <c:idx val="0"/>
          <c:order val="0"/>
          <c:tx>
            <c:strRef>
              <c:f>'Conversion rate'!$C$1</c:f>
              <c:strCache>
                <c:ptCount val="1"/>
                <c:pt idx="0">
                  <c:v>Conversion rate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0"/>
            <c:dispEq val="0"/>
          </c:trendline>
          <c:xVal>
            <c:numRef>
              <c:f>'Conversion rate'!$B$2:$B$29</c:f>
              <c:numCache>
                <c:formatCode>0</c:formatCode>
                <c:ptCount val="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numCache>
            </c:numRef>
          </c:xVal>
          <c:yVal>
            <c:numRef>
              <c:f>'Conversion rate'!$C$2:$C$29</c:f>
              <c:numCache>
                <c:formatCode>0.00</c:formatCode>
                <c:ptCount val="28"/>
                <c:pt idx="0">
                  <c:v>0</c:v>
                </c:pt>
                <c:pt idx="1">
                  <c:v>0</c:v>
                </c:pt>
                <c:pt idx="2">
                  <c:v>2.56</c:v>
                </c:pt>
                <c:pt idx="3">
                  <c:v>2.34</c:v>
                </c:pt>
                <c:pt idx="4">
                  <c:v>5.91</c:v>
                </c:pt>
                <c:pt idx="5">
                  <c:v>3.66</c:v>
                </c:pt>
                <c:pt idx="6">
                  <c:v>4.2</c:v>
                </c:pt>
                <c:pt idx="7">
                  <c:v>4.55</c:v>
                </c:pt>
                <c:pt idx="8">
                  <c:v>6.16</c:v>
                </c:pt>
                <c:pt idx="9">
                  <c:v>10.47</c:v>
                </c:pt>
                <c:pt idx="10">
                  <c:v>8.85</c:v>
                </c:pt>
                <c:pt idx="11">
                  <c:v>10.57</c:v>
                </c:pt>
                <c:pt idx="12">
                  <c:v>7.76</c:v>
                </c:pt>
                <c:pt idx="13">
                  <c:v>7.22</c:v>
                </c:pt>
                <c:pt idx="14">
                  <c:v>9.36</c:v>
                </c:pt>
                <c:pt idx="15">
                  <c:v>9.09</c:v>
                </c:pt>
                <c:pt idx="16">
                  <c:v>12.44</c:v>
                </c:pt>
                <c:pt idx="17">
                  <c:v>7.81</c:v>
                </c:pt>
                <c:pt idx="18">
                  <c:v>8.9600000000000009</c:v>
                </c:pt>
                <c:pt idx="19">
                  <c:v>11.79</c:v>
                </c:pt>
                <c:pt idx="20">
                  <c:v>12.61</c:v>
                </c:pt>
                <c:pt idx="21">
                  <c:v>6.75</c:v>
                </c:pt>
                <c:pt idx="22">
                  <c:v>13.04</c:v>
                </c:pt>
                <c:pt idx="23">
                  <c:v>11.07</c:v>
                </c:pt>
                <c:pt idx="24">
                  <c:v>15.61</c:v>
                </c:pt>
                <c:pt idx="25" formatCode="General">
                  <c:v>9.09</c:v>
                </c:pt>
                <c:pt idx="26">
                  <c:v>8.67</c:v>
                </c:pt>
                <c:pt idx="27">
                  <c:v>10.62</c:v>
                </c:pt>
              </c:numCache>
            </c:numRef>
          </c:yVal>
          <c:smooth val="0"/>
          <c:extLst>
            <c:ext xmlns:c16="http://schemas.microsoft.com/office/drawing/2014/chart" uri="{C3380CC4-5D6E-409C-BE32-E72D297353CC}">
              <c16:uniqueId val="{00000001-04CF-4C4D-9FA8-DAE05E96D060}"/>
            </c:ext>
          </c:extLst>
        </c:ser>
        <c:dLbls>
          <c:showLegendKey val="0"/>
          <c:showVal val="0"/>
          <c:showCatName val="0"/>
          <c:showSerName val="0"/>
          <c:showPercent val="0"/>
          <c:showBubbleSize val="0"/>
        </c:dLbls>
        <c:axId val="208295920"/>
        <c:axId val="208296904"/>
      </c:scatterChart>
      <c:valAx>
        <c:axId val="208295920"/>
        <c:scaling>
          <c:orientation val="minMax"/>
          <c:max val="30"/>
          <c:min val="1"/>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Day of campaign</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IL"/>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crossAx val="208296904"/>
        <c:crosses val="autoZero"/>
        <c:crossBetween val="midCat"/>
        <c:majorUnit val="5"/>
      </c:valAx>
      <c:valAx>
        <c:axId val="208296904"/>
        <c:scaling>
          <c:orientation val="minMax"/>
          <c:max val="16"/>
          <c:min val="0"/>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Conversion rate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IL"/>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crossAx val="20829592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IL"/>
    </a:p>
  </c:txPr>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9016025641025641"/>
          <c:y val="5.6842105263157902E-2"/>
          <c:w val="0.77778846153846148"/>
          <c:h val="0.69"/>
        </c:manualLayout>
      </c:layout>
      <c:barChart>
        <c:barDir val="col"/>
        <c:grouping val="clustered"/>
        <c:varyColors val="0"/>
        <c:ser>
          <c:idx val="0"/>
          <c:order val="0"/>
          <c:tx>
            <c:strRef>
              <c:f>Sheet1!$B$1</c:f>
              <c:strCache>
                <c:ptCount val="1"/>
                <c:pt idx="0">
                  <c:v>Percentage</c:v>
                </c:pt>
              </c:strCache>
            </c:strRef>
          </c:tx>
          <c:spPr>
            <a:solidFill>
              <a:schemeClr val="accent1"/>
            </a:solidFill>
            <a:ln>
              <a:noFill/>
            </a:ln>
            <a:effectLst/>
          </c:spPr>
          <c:invertIfNegative val="0"/>
          <c:cat>
            <c:strRef>
              <c:f>Sheet1!$A$2:$A$5</c:f>
              <c:strCache>
                <c:ptCount val="4"/>
                <c:pt idx="0">
                  <c:v>0</c:v>
                </c:pt>
                <c:pt idx="1">
                  <c:v>1</c:v>
                </c:pt>
                <c:pt idx="2">
                  <c:v>2</c:v>
                </c:pt>
                <c:pt idx="3">
                  <c:v>3+</c:v>
                </c:pt>
              </c:strCache>
            </c:strRef>
          </c:cat>
          <c:val>
            <c:numRef>
              <c:f>Sheet1!$B$2:$B$5</c:f>
              <c:numCache>
                <c:formatCode>General</c:formatCode>
                <c:ptCount val="4"/>
                <c:pt idx="0">
                  <c:v>27.133333329999999</c:v>
                </c:pt>
                <c:pt idx="1">
                  <c:v>19.533333330000001</c:v>
                </c:pt>
                <c:pt idx="2">
                  <c:v>18.133333329999999</c:v>
                </c:pt>
                <c:pt idx="3">
                  <c:v>35.233333330000001</c:v>
                </c:pt>
              </c:numCache>
            </c:numRef>
          </c:val>
          <c:extLst>
            <c:ext xmlns:c16="http://schemas.microsoft.com/office/drawing/2014/chart" uri="{C3380CC4-5D6E-409C-BE32-E72D297353CC}">
              <c16:uniqueId val="{00000000-E492-47D7-B5DD-6073424F9679}"/>
            </c:ext>
          </c:extLst>
        </c:ser>
        <c:dLbls>
          <c:showLegendKey val="0"/>
          <c:showVal val="0"/>
          <c:showCatName val="0"/>
          <c:showSerName val="0"/>
          <c:showPercent val="0"/>
          <c:showBubbleSize val="0"/>
        </c:dLbls>
        <c:gapWidth val="219"/>
        <c:overlap val="-27"/>
        <c:axId val="512912048"/>
        <c:axId val="512908768"/>
      </c:barChart>
      <c:catAx>
        <c:axId val="51291204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Visits per 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crossAx val="512908768"/>
        <c:crosses val="autoZero"/>
        <c:auto val="1"/>
        <c:lblAlgn val="ctr"/>
        <c:lblOffset val="100"/>
        <c:noMultiLvlLbl val="0"/>
      </c:catAx>
      <c:valAx>
        <c:axId val="51290876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Percentage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crossAx val="512912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IL"/>
    </a:p>
  </c:txPr>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'Presentation chart'!$B$1</c:f>
              <c:strCache>
                <c:ptCount val="1"/>
                <c:pt idx="0">
                  <c:v>% with symptoms</c:v>
                </c:pt>
              </c:strCache>
            </c:strRef>
          </c:tx>
          <c:spPr>
            <a:solidFill>
              <a:schemeClr val="accent1"/>
            </a:solidFill>
            <a:ln>
              <a:noFill/>
            </a:ln>
            <a:effectLst/>
          </c:spPr>
          <c:invertIfNegative val="0"/>
          <c:cat>
            <c:strRef>
              <c:f>'Presentation chart'!$A$2:$A$28</c:f>
              <c:strCache>
                <c:ptCount val="27"/>
                <c:pt idx="0">
                  <c:v>cellulitis</c:v>
                </c:pt>
                <c:pt idx="1">
                  <c:v>bell's palsy</c:v>
                </c:pt>
                <c:pt idx="2">
                  <c:v>Parkinson's disease </c:v>
                </c:pt>
                <c:pt idx="3">
                  <c:v>plantar fasciitis</c:v>
                </c:pt>
                <c:pt idx="4">
                  <c:v>COPD</c:v>
                </c:pt>
                <c:pt idx="5">
                  <c:v>bladder cancer </c:v>
                </c:pt>
                <c:pt idx="6">
                  <c:v>menopause</c:v>
                </c:pt>
                <c:pt idx="7">
                  <c:v>mastitis</c:v>
                </c:pt>
                <c:pt idx="8">
                  <c:v>prostatitis</c:v>
                </c:pt>
                <c:pt idx="9">
                  <c:v>heart failure</c:v>
                </c:pt>
                <c:pt idx="10">
                  <c:v>crohn</c:v>
                </c:pt>
                <c:pt idx="11">
                  <c:v>degenerative disc disease</c:v>
                </c:pt>
                <c:pt idx="12">
                  <c:v>acute pancreatitis</c:v>
                </c:pt>
                <c:pt idx="13">
                  <c:v>lymphoma</c:v>
                </c:pt>
                <c:pt idx="14">
                  <c:v>ulcerative colitis </c:v>
                </c:pt>
                <c:pt idx="15">
                  <c:v>endometrial cancer </c:v>
                </c:pt>
                <c:pt idx="16">
                  <c:v>mononucleosis</c:v>
                </c:pt>
                <c:pt idx="17">
                  <c:v>graves disease</c:v>
                </c:pt>
                <c:pt idx="18">
                  <c:v>esophageal cancer</c:v>
                </c:pt>
                <c:pt idx="19">
                  <c:v>gout</c:v>
                </c:pt>
                <c:pt idx="20">
                  <c:v>epididymitis</c:v>
                </c:pt>
                <c:pt idx="21">
                  <c:v>rheumatoid arthritis </c:v>
                </c:pt>
                <c:pt idx="22">
                  <c:v>angina pectoris \ coronary heart disaease</c:v>
                </c:pt>
                <c:pt idx="23">
                  <c:v>septic arthritis</c:v>
                </c:pt>
                <c:pt idx="24">
                  <c:v>cholecystitis</c:v>
                </c:pt>
                <c:pt idx="25">
                  <c:v>benign paroxysmal vertigo</c:v>
                </c:pt>
                <c:pt idx="26">
                  <c:v>vulvovaginitis</c:v>
                </c:pt>
              </c:strCache>
            </c:strRef>
          </c:cat>
          <c:val>
            <c:numRef>
              <c:f>'Presentation chart'!$B$2:$B$28</c:f>
              <c:numCache>
                <c:formatCode>0.0</c:formatCode>
                <c:ptCount val="27"/>
                <c:pt idx="0">
                  <c:v>1.7985610000000001</c:v>
                </c:pt>
                <c:pt idx="1">
                  <c:v>3.5714290000000002</c:v>
                </c:pt>
                <c:pt idx="2">
                  <c:v>4.0132849999999998</c:v>
                </c:pt>
                <c:pt idx="3">
                  <c:v>5.1886789999999996</c:v>
                </c:pt>
                <c:pt idx="4">
                  <c:v>8.364312</c:v>
                </c:pt>
                <c:pt idx="5">
                  <c:v>11.258278000000001</c:v>
                </c:pt>
                <c:pt idx="6">
                  <c:v>11.363636</c:v>
                </c:pt>
                <c:pt idx="7">
                  <c:v>12.222222</c:v>
                </c:pt>
                <c:pt idx="8">
                  <c:v>12.621359</c:v>
                </c:pt>
                <c:pt idx="9">
                  <c:v>12.946429</c:v>
                </c:pt>
                <c:pt idx="10">
                  <c:v>16.442952999999999</c:v>
                </c:pt>
                <c:pt idx="11">
                  <c:v>17.575758</c:v>
                </c:pt>
                <c:pt idx="12">
                  <c:v>20</c:v>
                </c:pt>
                <c:pt idx="13">
                  <c:v>20.965841999999999</c:v>
                </c:pt>
                <c:pt idx="14">
                  <c:v>21.91358</c:v>
                </c:pt>
                <c:pt idx="15">
                  <c:v>22.727273</c:v>
                </c:pt>
                <c:pt idx="16">
                  <c:v>22.826087000000001</c:v>
                </c:pt>
                <c:pt idx="17">
                  <c:v>23.382045999999999</c:v>
                </c:pt>
                <c:pt idx="18">
                  <c:v>24.369748000000001</c:v>
                </c:pt>
                <c:pt idx="19">
                  <c:v>25.341131000000001</c:v>
                </c:pt>
                <c:pt idx="20">
                  <c:v>27.941175999999999</c:v>
                </c:pt>
                <c:pt idx="21">
                  <c:v>29.72973</c:v>
                </c:pt>
                <c:pt idx="22">
                  <c:v>30.838709999999999</c:v>
                </c:pt>
                <c:pt idx="23">
                  <c:v>40</c:v>
                </c:pt>
                <c:pt idx="24">
                  <c:v>41.666666999999997</c:v>
                </c:pt>
                <c:pt idx="25">
                  <c:v>50</c:v>
                </c:pt>
                <c:pt idx="26">
                  <c:v>55.555556000000003</c:v>
                </c:pt>
              </c:numCache>
            </c:numRef>
          </c:val>
          <c:extLst>
            <c:ext xmlns:c16="http://schemas.microsoft.com/office/drawing/2014/chart" uri="{C3380CC4-5D6E-409C-BE32-E72D297353CC}">
              <c16:uniqueId val="{00000000-D753-4A6E-B9F1-740F284FCBF0}"/>
            </c:ext>
          </c:extLst>
        </c:ser>
        <c:dLbls>
          <c:showLegendKey val="0"/>
          <c:showVal val="0"/>
          <c:showCatName val="0"/>
          <c:showSerName val="0"/>
          <c:showPercent val="0"/>
          <c:showBubbleSize val="0"/>
        </c:dLbls>
        <c:gapWidth val="182"/>
        <c:axId val="727635640"/>
        <c:axId val="727627112"/>
      </c:barChart>
      <c:catAx>
        <c:axId val="7276356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IL"/>
          </a:p>
        </c:txPr>
        <c:crossAx val="727627112"/>
        <c:crosses val="autoZero"/>
        <c:auto val="1"/>
        <c:lblAlgn val="ctr"/>
        <c:lblOffset val="100"/>
        <c:noMultiLvlLbl val="0"/>
      </c:catAx>
      <c:valAx>
        <c:axId val="727627112"/>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a:t>Percent of users with prior symptoms</a:t>
                </a:r>
              </a:p>
            </c:rich>
          </c:tx>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IL"/>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IL"/>
          </a:p>
        </c:txPr>
        <c:crossAx val="72763564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I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42514380462373"/>
          <c:y val="3.0916245081506463E-2"/>
          <c:w val="0.78165161437259256"/>
          <c:h val="0.6741251674676153"/>
        </c:manualLayout>
      </c:layout>
      <c:scatterChart>
        <c:scatterStyle val="lineMarker"/>
        <c:varyColors val="0"/>
        <c:ser>
          <c:idx val="0"/>
          <c:order val="0"/>
          <c:tx>
            <c:strRef>
              <c:f>Sheet1!$E$1</c:f>
              <c:strCache>
                <c:ptCount val="1"/>
                <c:pt idx="0">
                  <c:v>Cases</c:v>
                </c:pt>
              </c:strCache>
            </c:strRef>
          </c:tx>
          <c:spPr>
            <a:ln w="28575" cap="rnd">
              <a:solidFill>
                <a:schemeClr val="accent6"/>
              </a:solidFill>
              <a:round/>
            </a:ln>
            <a:effectLst/>
          </c:spPr>
          <c:marker>
            <c:symbol val="none"/>
          </c:marker>
          <c:xVal>
            <c:numRef>
              <c:f>Sheet1!$D$2:$D$258</c:f>
              <c:numCache>
                <c:formatCode>m/d/yyyy</c:formatCode>
                <c:ptCount val="257"/>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pt idx="130">
                  <c:v>44739</c:v>
                </c:pt>
                <c:pt idx="131">
                  <c:v>44746</c:v>
                </c:pt>
                <c:pt idx="132">
                  <c:v>44753</c:v>
                </c:pt>
                <c:pt idx="133">
                  <c:v>44760</c:v>
                </c:pt>
                <c:pt idx="134">
                  <c:v>44767</c:v>
                </c:pt>
                <c:pt idx="135">
                  <c:v>44774</c:v>
                </c:pt>
                <c:pt idx="136">
                  <c:v>44781</c:v>
                </c:pt>
                <c:pt idx="137">
                  <c:v>44788</c:v>
                </c:pt>
                <c:pt idx="138">
                  <c:v>44795</c:v>
                </c:pt>
                <c:pt idx="139">
                  <c:v>44802</c:v>
                </c:pt>
                <c:pt idx="140">
                  <c:v>44809</c:v>
                </c:pt>
                <c:pt idx="141">
                  <c:v>44816</c:v>
                </c:pt>
                <c:pt idx="142">
                  <c:v>44823</c:v>
                </c:pt>
                <c:pt idx="143">
                  <c:v>44830</c:v>
                </c:pt>
                <c:pt idx="144">
                  <c:v>44837</c:v>
                </c:pt>
                <c:pt idx="145">
                  <c:v>44844</c:v>
                </c:pt>
                <c:pt idx="146">
                  <c:v>44851</c:v>
                </c:pt>
                <c:pt idx="147">
                  <c:v>44858</c:v>
                </c:pt>
                <c:pt idx="148">
                  <c:v>44865</c:v>
                </c:pt>
                <c:pt idx="149">
                  <c:v>44872</c:v>
                </c:pt>
                <c:pt idx="150">
                  <c:v>44879</c:v>
                </c:pt>
                <c:pt idx="151">
                  <c:v>44886</c:v>
                </c:pt>
                <c:pt idx="152">
                  <c:v>44893</c:v>
                </c:pt>
                <c:pt idx="153">
                  <c:v>44900</c:v>
                </c:pt>
                <c:pt idx="154">
                  <c:v>44907</c:v>
                </c:pt>
                <c:pt idx="155">
                  <c:v>44914</c:v>
                </c:pt>
                <c:pt idx="156">
                  <c:v>44921</c:v>
                </c:pt>
                <c:pt idx="157">
                  <c:v>44928</c:v>
                </c:pt>
                <c:pt idx="158">
                  <c:v>44935</c:v>
                </c:pt>
                <c:pt idx="159">
                  <c:v>44942</c:v>
                </c:pt>
                <c:pt idx="160">
                  <c:v>44949</c:v>
                </c:pt>
                <c:pt idx="161">
                  <c:v>44956</c:v>
                </c:pt>
                <c:pt idx="162">
                  <c:v>44963</c:v>
                </c:pt>
                <c:pt idx="163">
                  <c:v>44970</c:v>
                </c:pt>
                <c:pt idx="164">
                  <c:v>44977</c:v>
                </c:pt>
                <c:pt idx="165">
                  <c:v>44984</c:v>
                </c:pt>
                <c:pt idx="166">
                  <c:v>44991</c:v>
                </c:pt>
                <c:pt idx="167">
                  <c:v>44998</c:v>
                </c:pt>
                <c:pt idx="168">
                  <c:v>45005</c:v>
                </c:pt>
                <c:pt idx="169">
                  <c:v>45012</c:v>
                </c:pt>
                <c:pt idx="170">
                  <c:v>45019</c:v>
                </c:pt>
                <c:pt idx="171">
                  <c:v>45026</c:v>
                </c:pt>
                <c:pt idx="172">
                  <c:v>45033</c:v>
                </c:pt>
                <c:pt idx="173">
                  <c:v>45040</c:v>
                </c:pt>
                <c:pt idx="174">
                  <c:v>45047</c:v>
                </c:pt>
                <c:pt idx="175">
                  <c:v>45054</c:v>
                </c:pt>
                <c:pt idx="176">
                  <c:v>45061</c:v>
                </c:pt>
                <c:pt idx="177">
                  <c:v>45068</c:v>
                </c:pt>
                <c:pt idx="178">
                  <c:v>45075</c:v>
                </c:pt>
                <c:pt idx="179">
                  <c:v>45082</c:v>
                </c:pt>
                <c:pt idx="180">
                  <c:v>45089</c:v>
                </c:pt>
                <c:pt idx="181">
                  <c:v>45096</c:v>
                </c:pt>
                <c:pt idx="182">
                  <c:v>45103</c:v>
                </c:pt>
                <c:pt idx="183">
                  <c:v>45110</c:v>
                </c:pt>
                <c:pt idx="184">
                  <c:v>45117</c:v>
                </c:pt>
                <c:pt idx="185">
                  <c:v>45124</c:v>
                </c:pt>
                <c:pt idx="186">
                  <c:v>45131</c:v>
                </c:pt>
                <c:pt idx="187">
                  <c:v>45138</c:v>
                </c:pt>
                <c:pt idx="188">
                  <c:v>45145</c:v>
                </c:pt>
                <c:pt idx="189">
                  <c:v>45152</c:v>
                </c:pt>
                <c:pt idx="190">
                  <c:v>45159</c:v>
                </c:pt>
                <c:pt idx="191">
                  <c:v>45166</c:v>
                </c:pt>
                <c:pt idx="192">
                  <c:v>45173</c:v>
                </c:pt>
                <c:pt idx="193">
                  <c:v>45180</c:v>
                </c:pt>
                <c:pt idx="194">
                  <c:v>45187</c:v>
                </c:pt>
                <c:pt idx="195">
                  <c:v>45194</c:v>
                </c:pt>
                <c:pt idx="196">
                  <c:v>45201</c:v>
                </c:pt>
                <c:pt idx="197">
                  <c:v>45208</c:v>
                </c:pt>
                <c:pt idx="198">
                  <c:v>45215</c:v>
                </c:pt>
                <c:pt idx="199">
                  <c:v>45222</c:v>
                </c:pt>
                <c:pt idx="200">
                  <c:v>45229</c:v>
                </c:pt>
                <c:pt idx="201">
                  <c:v>45236</c:v>
                </c:pt>
                <c:pt idx="202">
                  <c:v>45243</c:v>
                </c:pt>
                <c:pt idx="203">
                  <c:v>45250</c:v>
                </c:pt>
                <c:pt idx="204">
                  <c:v>45257</c:v>
                </c:pt>
                <c:pt idx="205">
                  <c:v>45264</c:v>
                </c:pt>
                <c:pt idx="206">
                  <c:v>45271</c:v>
                </c:pt>
                <c:pt idx="207">
                  <c:v>45278</c:v>
                </c:pt>
                <c:pt idx="208">
                  <c:v>45285</c:v>
                </c:pt>
                <c:pt idx="209">
                  <c:v>45292</c:v>
                </c:pt>
                <c:pt idx="210">
                  <c:v>45299</c:v>
                </c:pt>
                <c:pt idx="211">
                  <c:v>45306</c:v>
                </c:pt>
                <c:pt idx="212">
                  <c:v>45313</c:v>
                </c:pt>
                <c:pt idx="213">
                  <c:v>45320</c:v>
                </c:pt>
                <c:pt idx="214">
                  <c:v>45327</c:v>
                </c:pt>
                <c:pt idx="215">
                  <c:v>45334</c:v>
                </c:pt>
                <c:pt idx="216">
                  <c:v>45341</c:v>
                </c:pt>
                <c:pt idx="217">
                  <c:v>45348</c:v>
                </c:pt>
                <c:pt idx="218">
                  <c:v>45355</c:v>
                </c:pt>
                <c:pt idx="219">
                  <c:v>45362</c:v>
                </c:pt>
                <c:pt idx="220">
                  <c:v>45369</c:v>
                </c:pt>
                <c:pt idx="221">
                  <c:v>45376</c:v>
                </c:pt>
                <c:pt idx="222">
                  <c:v>45383</c:v>
                </c:pt>
                <c:pt idx="223">
                  <c:v>45390</c:v>
                </c:pt>
                <c:pt idx="224">
                  <c:v>45397</c:v>
                </c:pt>
                <c:pt idx="225">
                  <c:v>45404</c:v>
                </c:pt>
                <c:pt idx="226">
                  <c:v>45411</c:v>
                </c:pt>
                <c:pt idx="227">
                  <c:v>45418</c:v>
                </c:pt>
                <c:pt idx="228">
                  <c:v>45425</c:v>
                </c:pt>
                <c:pt idx="229">
                  <c:v>45432</c:v>
                </c:pt>
                <c:pt idx="230">
                  <c:v>45439</c:v>
                </c:pt>
                <c:pt idx="231">
                  <c:v>45446</c:v>
                </c:pt>
                <c:pt idx="232">
                  <c:v>45453</c:v>
                </c:pt>
                <c:pt idx="233">
                  <c:v>45460</c:v>
                </c:pt>
                <c:pt idx="234">
                  <c:v>45467</c:v>
                </c:pt>
                <c:pt idx="235">
                  <c:v>45474</c:v>
                </c:pt>
                <c:pt idx="236">
                  <c:v>45481</c:v>
                </c:pt>
                <c:pt idx="237">
                  <c:v>45488</c:v>
                </c:pt>
                <c:pt idx="238">
                  <c:v>45495</c:v>
                </c:pt>
                <c:pt idx="239">
                  <c:v>45502</c:v>
                </c:pt>
                <c:pt idx="240">
                  <c:v>45509</c:v>
                </c:pt>
                <c:pt idx="241">
                  <c:v>45516</c:v>
                </c:pt>
                <c:pt idx="242">
                  <c:v>45523</c:v>
                </c:pt>
                <c:pt idx="243">
                  <c:v>45530</c:v>
                </c:pt>
                <c:pt idx="244">
                  <c:v>45537</c:v>
                </c:pt>
                <c:pt idx="245">
                  <c:v>45544</c:v>
                </c:pt>
                <c:pt idx="246">
                  <c:v>45551</c:v>
                </c:pt>
                <c:pt idx="247">
                  <c:v>45558</c:v>
                </c:pt>
                <c:pt idx="248">
                  <c:v>45565</c:v>
                </c:pt>
                <c:pt idx="249">
                  <c:v>45572</c:v>
                </c:pt>
                <c:pt idx="250">
                  <c:v>45579</c:v>
                </c:pt>
                <c:pt idx="251">
                  <c:v>45586</c:v>
                </c:pt>
                <c:pt idx="252">
                  <c:v>45593</c:v>
                </c:pt>
                <c:pt idx="253">
                  <c:v>45600</c:v>
                </c:pt>
                <c:pt idx="254">
                  <c:v>45607</c:v>
                </c:pt>
                <c:pt idx="255">
                  <c:v>45614</c:v>
                </c:pt>
                <c:pt idx="256">
                  <c:v>45621</c:v>
                </c:pt>
              </c:numCache>
            </c:numRef>
          </c:xVal>
          <c:yVal>
            <c:numRef>
              <c:f>Sheet1!$E$2:$E$258</c:f>
              <c:numCache>
                <c:formatCode>General</c:formatCode>
                <c:ptCount val="257"/>
                <c:pt idx="0">
                  <c:v>278</c:v>
                </c:pt>
                <c:pt idx="1">
                  <c:v>281</c:v>
                </c:pt>
                <c:pt idx="2">
                  <c:v>444</c:v>
                </c:pt>
                <c:pt idx="3">
                  <c:v>506</c:v>
                </c:pt>
                <c:pt idx="4">
                  <c:v>727</c:v>
                </c:pt>
                <c:pt idx="5">
                  <c:v>715</c:v>
                </c:pt>
                <c:pt idx="6">
                  <c:v>834</c:v>
                </c:pt>
                <c:pt idx="7">
                  <c:v>751</c:v>
                </c:pt>
                <c:pt idx="8">
                  <c:v>595</c:v>
                </c:pt>
                <c:pt idx="9">
                  <c:v>656</c:v>
                </c:pt>
                <c:pt idx="10">
                  <c:v>806</c:v>
                </c:pt>
                <c:pt idx="11">
                  <c:v>446</c:v>
                </c:pt>
                <c:pt idx="12">
                  <c:v>182</c:v>
                </c:pt>
                <c:pt idx="13">
                  <c:v>101</c:v>
                </c:pt>
                <c:pt idx="14">
                  <c:v>37</c:v>
                </c:pt>
                <c:pt idx="15">
                  <c:v>37</c:v>
                </c:pt>
                <c:pt idx="16">
                  <c:v>44</c:v>
                </c:pt>
                <c:pt idx="17">
                  <c:v>30</c:v>
                </c:pt>
                <c:pt idx="18">
                  <c:v>30</c:v>
                </c:pt>
                <c:pt idx="19">
                  <c:v>22</c:v>
                </c:pt>
                <c:pt idx="20">
                  <c:v>97</c:v>
                </c:pt>
                <c:pt idx="21">
                  <c:v>13</c:v>
                </c:pt>
                <c:pt idx="22">
                  <c:v>39</c:v>
                </c:pt>
                <c:pt idx="23">
                  <c:v>79</c:v>
                </c:pt>
                <c:pt idx="24">
                  <c:v>23</c:v>
                </c:pt>
                <c:pt idx="25">
                  <c:v>25</c:v>
                </c:pt>
                <c:pt idx="26">
                  <c:v>28</c:v>
                </c:pt>
                <c:pt idx="27">
                  <c:v>18</c:v>
                </c:pt>
                <c:pt idx="28">
                  <c:v>41</c:v>
                </c:pt>
                <c:pt idx="29">
                  <c:v>26</c:v>
                </c:pt>
                <c:pt idx="30">
                  <c:v>19</c:v>
                </c:pt>
                <c:pt idx="31">
                  <c:v>16</c:v>
                </c:pt>
                <c:pt idx="32">
                  <c:v>20</c:v>
                </c:pt>
                <c:pt idx="33">
                  <c:v>15</c:v>
                </c:pt>
                <c:pt idx="34">
                  <c:v>23</c:v>
                </c:pt>
                <c:pt idx="35">
                  <c:v>14</c:v>
                </c:pt>
                <c:pt idx="36">
                  <c:v>14</c:v>
                </c:pt>
                <c:pt idx="37">
                  <c:v>36</c:v>
                </c:pt>
                <c:pt idx="38">
                  <c:v>20</c:v>
                </c:pt>
                <c:pt idx="39">
                  <c:v>27</c:v>
                </c:pt>
                <c:pt idx="40">
                  <c:v>28</c:v>
                </c:pt>
                <c:pt idx="41">
                  <c:v>21</c:v>
                </c:pt>
                <c:pt idx="42">
                  <c:v>17</c:v>
                </c:pt>
                <c:pt idx="43">
                  <c:v>21</c:v>
                </c:pt>
                <c:pt idx="44">
                  <c:v>41</c:v>
                </c:pt>
                <c:pt idx="45">
                  <c:v>16</c:v>
                </c:pt>
                <c:pt idx="46">
                  <c:v>36</c:v>
                </c:pt>
                <c:pt idx="47">
                  <c:v>44</c:v>
                </c:pt>
                <c:pt idx="48">
                  <c:v>38</c:v>
                </c:pt>
                <c:pt idx="49">
                  <c:v>37</c:v>
                </c:pt>
                <c:pt idx="50">
                  <c:v>35</c:v>
                </c:pt>
                <c:pt idx="51">
                  <c:v>25</c:v>
                </c:pt>
                <c:pt idx="52">
                  <c:v>20</c:v>
                </c:pt>
                <c:pt idx="53">
                  <c:v>17</c:v>
                </c:pt>
                <c:pt idx="54">
                  <c:v>23</c:v>
                </c:pt>
                <c:pt idx="55">
                  <c:v>30</c:v>
                </c:pt>
                <c:pt idx="56">
                  <c:v>22</c:v>
                </c:pt>
                <c:pt idx="57">
                  <c:v>35</c:v>
                </c:pt>
                <c:pt idx="58">
                  <c:v>20</c:v>
                </c:pt>
                <c:pt idx="59">
                  <c:v>27</c:v>
                </c:pt>
                <c:pt idx="60">
                  <c:v>24</c:v>
                </c:pt>
                <c:pt idx="61">
                  <c:v>26</c:v>
                </c:pt>
                <c:pt idx="62">
                  <c:v>35</c:v>
                </c:pt>
                <c:pt idx="63">
                  <c:v>31</c:v>
                </c:pt>
                <c:pt idx="64">
                  <c:v>34</c:v>
                </c:pt>
                <c:pt idx="65">
                  <c:v>30</c:v>
                </c:pt>
                <c:pt idx="66">
                  <c:v>33</c:v>
                </c:pt>
                <c:pt idx="67">
                  <c:v>29</c:v>
                </c:pt>
                <c:pt idx="68">
                  <c:v>30</c:v>
                </c:pt>
                <c:pt idx="69">
                  <c:v>47</c:v>
                </c:pt>
                <c:pt idx="70">
                  <c:v>42</c:v>
                </c:pt>
                <c:pt idx="71">
                  <c:v>46</c:v>
                </c:pt>
                <c:pt idx="72">
                  <c:v>57</c:v>
                </c:pt>
                <c:pt idx="73">
                  <c:v>43</c:v>
                </c:pt>
                <c:pt idx="74">
                  <c:v>55</c:v>
                </c:pt>
                <c:pt idx="75">
                  <c:v>41</c:v>
                </c:pt>
                <c:pt idx="76">
                  <c:v>47</c:v>
                </c:pt>
                <c:pt idx="77">
                  <c:v>61</c:v>
                </c:pt>
                <c:pt idx="78">
                  <c:v>63</c:v>
                </c:pt>
                <c:pt idx="79">
                  <c:v>61</c:v>
                </c:pt>
                <c:pt idx="80">
                  <c:v>71</c:v>
                </c:pt>
                <c:pt idx="81">
                  <c:v>36</c:v>
                </c:pt>
                <c:pt idx="82">
                  <c:v>41</c:v>
                </c:pt>
                <c:pt idx="83">
                  <c:v>27</c:v>
                </c:pt>
                <c:pt idx="84">
                  <c:v>37</c:v>
                </c:pt>
                <c:pt idx="85">
                  <c:v>33</c:v>
                </c:pt>
                <c:pt idx="86">
                  <c:v>26</c:v>
                </c:pt>
                <c:pt idx="87">
                  <c:v>19</c:v>
                </c:pt>
                <c:pt idx="88">
                  <c:v>21</c:v>
                </c:pt>
                <c:pt idx="89">
                  <c:v>44</c:v>
                </c:pt>
                <c:pt idx="90">
                  <c:v>59</c:v>
                </c:pt>
                <c:pt idx="91">
                  <c:v>56</c:v>
                </c:pt>
                <c:pt idx="92">
                  <c:v>65</c:v>
                </c:pt>
                <c:pt idx="93">
                  <c:v>75</c:v>
                </c:pt>
                <c:pt idx="94">
                  <c:v>90</c:v>
                </c:pt>
                <c:pt idx="95">
                  <c:v>93</c:v>
                </c:pt>
                <c:pt idx="96">
                  <c:v>68</c:v>
                </c:pt>
                <c:pt idx="97">
                  <c:v>87</c:v>
                </c:pt>
                <c:pt idx="98">
                  <c:v>72</c:v>
                </c:pt>
                <c:pt idx="99">
                  <c:v>94</c:v>
                </c:pt>
                <c:pt idx="100">
                  <c:v>82</c:v>
                </c:pt>
                <c:pt idx="101">
                  <c:v>83</c:v>
                </c:pt>
                <c:pt idx="102">
                  <c:v>118</c:v>
                </c:pt>
                <c:pt idx="103">
                  <c:v>87</c:v>
                </c:pt>
                <c:pt idx="104">
                  <c:v>33</c:v>
                </c:pt>
                <c:pt idx="105">
                  <c:v>48</c:v>
                </c:pt>
                <c:pt idx="106">
                  <c:v>100</c:v>
                </c:pt>
                <c:pt idx="107">
                  <c:v>157</c:v>
                </c:pt>
                <c:pt idx="108">
                  <c:v>170</c:v>
                </c:pt>
                <c:pt idx="109">
                  <c:v>194</c:v>
                </c:pt>
                <c:pt idx="110">
                  <c:v>196</c:v>
                </c:pt>
                <c:pt idx="111">
                  <c:v>216</c:v>
                </c:pt>
                <c:pt idx="112">
                  <c:v>276</c:v>
                </c:pt>
                <c:pt idx="113">
                  <c:v>300</c:v>
                </c:pt>
                <c:pt idx="114">
                  <c:v>388</c:v>
                </c:pt>
                <c:pt idx="115">
                  <c:v>437</c:v>
                </c:pt>
                <c:pt idx="116">
                  <c:v>648</c:v>
                </c:pt>
                <c:pt idx="117">
                  <c:v>544</c:v>
                </c:pt>
                <c:pt idx="118">
                  <c:v>685</c:v>
                </c:pt>
                <c:pt idx="119">
                  <c:v>460</c:v>
                </c:pt>
                <c:pt idx="120">
                  <c:v>377</c:v>
                </c:pt>
                <c:pt idx="121">
                  <c:v>434</c:v>
                </c:pt>
                <c:pt idx="122">
                  <c:v>476</c:v>
                </c:pt>
                <c:pt idx="123">
                  <c:v>500</c:v>
                </c:pt>
                <c:pt idx="124">
                  <c:v>763</c:v>
                </c:pt>
                <c:pt idx="125">
                  <c:v>749</c:v>
                </c:pt>
                <c:pt idx="126">
                  <c:v>412</c:v>
                </c:pt>
                <c:pt idx="127">
                  <c:v>550</c:v>
                </c:pt>
                <c:pt idx="128">
                  <c:v>708</c:v>
                </c:pt>
                <c:pt idx="129">
                  <c:v>618</c:v>
                </c:pt>
                <c:pt idx="130">
                  <c:v>852</c:v>
                </c:pt>
                <c:pt idx="131">
                  <c:v>774</c:v>
                </c:pt>
                <c:pt idx="132">
                  <c:v>760</c:v>
                </c:pt>
                <c:pt idx="133">
                  <c:v>617</c:v>
                </c:pt>
                <c:pt idx="134">
                  <c:v>492</c:v>
                </c:pt>
                <c:pt idx="135">
                  <c:v>289</c:v>
                </c:pt>
                <c:pt idx="136">
                  <c:v>269</c:v>
                </c:pt>
                <c:pt idx="137">
                  <c:v>206</c:v>
                </c:pt>
                <c:pt idx="138">
                  <c:v>169</c:v>
                </c:pt>
                <c:pt idx="139">
                  <c:v>111</c:v>
                </c:pt>
                <c:pt idx="140">
                  <c:v>127</c:v>
                </c:pt>
                <c:pt idx="141">
                  <c:v>141</c:v>
                </c:pt>
                <c:pt idx="142">
                  <c:v>214</c:v>
                </c:pt>
                <c:pt idx="143">
                  <c:v>311</c:v>
                </c:pt>
                <c:pt idx="144">
                  <c:v>335</c:v>
                </c:pt>
                <c:pt idx="145">
                  <c:v>511</c:v>
                </c:pt>
                <c:pt idx="146">
                  <c:v>624</c:v>
                </c:pt>
                <c:pt idx="147">
                  <c:v>527</c:v>
                </c:pt>
                <c:pt idx="148">
                  <c:v>501</c:v>
                </c:pt>
                <c:pt idx="149">
                  <c:v>726</c:v>
                </c:pt>
                <c:pt idx="150">
                  <c:v>960</c:v>
                </c:pt>
                <c:pt idx="151">
                  <c:v>1044</c:v>
                </c:pt>
                <c:pt idx="152">
                  <c:v>2848</c:v>
                </c:pt>
                <c:pt idx="153">
                  <c:v>10747</c:v>
                </c:pt>
                <c:pt idx="154">
                  <c:v>9496</c:v>
                </c:pt>
                <c:pt idx="155">
                  <c:v>6965</c:v>
                </c:pt>
                <c:pt idx="156">
                  <c:v>2030</c:v>
                </c:pt>
                <c:pt idx="157">
                  <c:v>1652</c:v>
                </c:pt>
                <c:pt idx="158">
                  <c:v>1249</c:v>
                </c:pt>
                <c:pt idx="159">
                  <c:v>1909</c:v>
                </c:pt>
                <c:pt idx="160">
                  <c:v>1541</c:v>
                </c:pt>
                <c:pt idx="161">
                  <c:v>1555</c:v>
                </c:pt>
                <c:pt idx="162">
                  <c:v>1402</c:v>
                </c:pt>
                <c:pt idx="163">
                  <c:v>1522</c:v>
                </c:pt>
                <c:pt idx="164">
                  <c:v>1071</c:v>
                </c:pt>
                <c:pt idx="165">
                  <c:v>1013</c:v>
                </c:pt>
                <c:pt idx="166">
                  <c:v>1251</c:v>
                </c:pt>
                <c:pt idx="167">
                  <c:v>1252</c:v>
                </c:pt>
                <c:pt idx="168">
                  <c:v>1195</c:v>
                </c:pt>
                <c:pt idx="169">
                  <c:v>1193</c:v>
                </c:pt>
                <c:pt idx="170">
                  <c:v>659</c:v>
                </c:pt>
                <c:pt idx="171">
                  <c:v>467</c:v>
                </c:pt>
                <c:pt idx="172">
                  <c:v>540</c:v>
                </c:pt>
                <c:pt idx="173">
                  <c:v>756</c:v>
                </c:pt>
                <c:pt idx="174">
                  <c:v>298</c:v>
                </c:pt>
                <c:pt idx="175">
                  <c:v>514</c:v>
                </c:pt>
                <c:pt idx="176">
                  <c:v>608</c:v>
                </c:pt>
                <c:pt idx="177">
                  <c:v>656</c:v>
                </c:pt>
                <c:pt idx="178">
                  <c:v>429</c:v>
                </c:pt>
                <c:pt idx="179">
                  <c:v>459</c:v>
                </c:pt>
                <c:pt idx="180">
                  <c:v>449</c:v>
                </c:pt>
                <c:pt idx="181">
                  <c:v>353</c:v>
                </c:pt>
                <c:pt idx="182">
                  <c:v>347</c:v>
                </c:pt>
                <c:pt idx="183">
                  <c:v>376</c:v>
                </c:pt>
                <c:pt idx="184">
                  <c:v>363</c:v>
                </c:pt>
                <c:pt idx="185">
                  <c:v>301</c:v>
                </c:pt>
                <c:pt idx="186">
                  <c:v>292</c:v>
                </c:pt>
                <c:pt idx="187">
                  <c:v>188</c:v>
                </c:pt>
                <c:pt idx="188">
                  <c:v>187</c:v>
                </c:pt>
                <c:pt idx="189">
                  <c:v>144</c:v>
                </c:pt>
                <c:pt idx="190">
                  <c:v>143</c:v>
                </c:pt>
                <c:pt idx="191">
                  <c:v>93</c:v>
                </c:pt>
                <c:pt idx="192">
                  <c:v>131</c:v>
                </c:pt>
                <c:pt idx="193">
                  <c:v>179</c:v>
                </c:pt>
                <c:pt idx="194">
                  <c:v>183</c:v>
                </c:pt>
                <c:pt idx="195">
                  <c:v>226</c:v>
                </c:pt>
                <c:pt idx="196">
                  <c:v>286</c:v>
                </c:pt>
                <c:pt idx="197">
                  <c:v>265</c:v>
                </c:pt>
                <c:pt idx="198">
                  <c:v>313</c:v>
                </c:pt>
                <c:pt idx="199">
                  <c:v>379</c:v>
                </c:pt>
                <c:pt idx="200">
                  <c:v>306</c:v>
                </c:pt>
                <c:pt idx="201">
                  <c:v>367</c:v>
                </c:pt>
                <c:pt idx="202">
                  <c:v>551</c:v>
                </c:pt>
                <c:pt idx="203">
                  <c:v>611</c:v>
                </c:pt>
                <c:pt idx="204">
                  <c:v>631</c:v>
                </c:pt>
                <c:pt idx="205">
                  <c:v>879</c:v>
                </c:pt>
                <c:pt idx="206">
                  <c:v>947</c:v>
                </c:pt>
                <c:pt idx="207">
                  <c:v>1096</c:v>
                </c:pt>
                <c:pt idx="208">
                  <c:v>493</c:v>
                </c:pt>
                <c:pt idx="209">
                  <c:v>496</c:v>
                </c:pt>
                <c:pt idx="210">
                  <c:v>586</c:v>
                </c:pt>
                <c:pt idx="211">
                  <c:v>850</c:v>
                </c:pt>
                <c:pt idx="212">
                  <c:v>833</c:v>
                </c:pt>
                <c:pt idx="213">
                  <c:v>1398</c:v>
                </c:pt>
                <c:pt idx="214">
                  <c:v>1458</c:v>
                </c:pt>
                <c:pt idx="215">
                  <c:v>1124</c:v>
                </c:pt>
                <c:pt idx="216">
                  <c:v>885</c:v>
                </c:pt>
                <c:pt idx="217">
                  <c:v>893</c:v>
                </c:pt>
                <c:pt idx="218">
                  <c:v>954</c:v>
                </c:pt>
                <c:pt idx="219">
                  <c:v>1175</c:v>
                </c:pt>
                <c:pt idx="220">
                  <c:v>1386</c:v>
                </c:pt>
                <c:pt idx="221">
                  <c:v>647</c:v>
                </c:pt>
                <c:pt idx="222">
                  <c:v>398</c:v>
                </c:pt>
                <c:pt idx="223">
                  <c:v>226</c:v>
                </c:pt>
                <c:pt idx="224">
                  <c:v>175</c:v>
                </c:pt>
                <c:pt idx="225">
                  <c:v>222</c:v>
                </c:pt>
                <c:pt idx="226">
                  <c:v>257</c:v>
                </c:pt>
                <c:pt idx="227">
                  <c:v>281</c:v>
                </c:pt>
                <c:pt idx="228">
                  <c:v>324</c:v>
                </c:pt>
                <c:pt idx="229">
                  <c:v>103</c:v>
                </c:pt>
                <c:pt idx="230">
                  <c:v>48</c:v>
                </c:pt>
                <c:pt idx="231">
                  <c:v>133</c:v>
                </c:pt>
                <c:pt idx="232">
                  <c:v>189</c:v>
                </c:pt>
                <c:pt idx="233">
                  <c:v>143</c:v>
                </c:pt>
                <c:pt idx="234">
                  <c:v>159</c:v>
                </c:pt>
                <c:pt idx="235">
                  <c:v>166</c:v>
                </c:pt>
                <c:pt idx="236">
                  <c:v>107</c:v>
                </c:pt>
                <c:pt idx="237">
                  <c:v>107</c:v>
                </c:pt>
                <c:pt idx="238">
                  <c:v>73</c:v>
                </c:pt>
                <c:pt idx="239">
                  <c:v>73</c:v>
                </c:pt>
                <c:pt idx="240">
                  <c:v>20</c:v>
                </c:pt>
                <c:pt idx="241">
                  <c:v>22</c:v>
                </c:pt>
                <c:pt idx="242">
                  <c:v>13</c:v>
                </c:pt>
                <c:pt idx="243">
                  <c:v>23</c:v>
                </c:pt>
                <c:pt idx="244">
                  <c:v>26</c:v>
                </c:pt>
                <c:pt idx="245">
                  <c:v>47</c:v>
                </c:pt>
                <c:pt idx="246">
                  <c:v>92</c:v>
                </c:pt>
                <c:pt idx="247">
                  <c:v>121</c:v>
                </c:pt>
                <c:pt idx="248">
                  <c:v>134</c:v>
                </c:pt>
                <c:pt idx="249">
                  <c:v>112</c:v>
                </c:pt>
                <c:pt idx="250">
                  <c:v>166</c:v>
                </c:pt>
                <c:pt idx="251">
                  <c:v>212</c:v>
                </c:pt>
                <c:pt idx="252">
                  <c:v>134</c:v>
                </c:pt>
                <c:pt idx="253">
                  <c:v>132</c:v>
                </c:pt>
                <c:pt idx="254">
                  <c:v>125</c:v>
                </c:pt>
                <c:pt idx="255">
                  <c:v>160</c:v>
                </c:pt>
                <c:pt idx="256">
                  <c:v>222</c:v>
                </c:pt>
              </c:numCache>
            </c:numRef>
          </c:yVal>
          <c:smooth val="0"/>
          <c:extLst>
            <c:ext xmlns:c16="http://schemas.microsoft.com/office/drawing/2014/chart" uri="{C3380CC4-5D6E-409C-BE32-E72D297353CC}">
              <c16:uniqueId val="{00000000-1B6D-428C-8E21-D29C6AF4D9BF}"/>
            </c:ext>
          </c:extLst>
        </c:ser>
        <c:dLbls>
          <c:showLegendKey val="0"/>
          <c:showVal val="0"/>
          <c:showCatName val="0"/>
          <c:showSerName val="0"/>
          <c:showPercent val="0"/>
          <c:showBubbleSize val="0"/>
        </c:dLbls>
        <c:axId val="880849656"/>
        <c:axId val="880844976"/>
      </c:scatterChart>
      <c:scatterChart>
        <c:scatterStyle val="lineMarker"/>
        <c:varyColors val="0"/>
        <c:ser>
          <c:idx val="1"/>
          <c:order val="1"/>
          <c:tx>
            <c:strRef>
              <c:f>Sheet1!$F$1</c:f>
              <c:strCache>
                <c:ptCount val="1"/>
                <c:pt idx="0">
                  <c:v>Google Trends Scarlet Fever topic</c:v>
                </c:pt>
              </c:strCache>
            </c:strRef>
          </c:tx>
          <c:spPr>
            <a:ln w="28575" cap="rnd">
              <a:solidFill>
                <a:schemeClr val="accent5"/>
              </a:solidFill>
              <a:round/>
            </a:ln>
            <a:effectLst/>
          </c:spPr>
          <c:marker>
            <c:symbol val="none"/>
          </c:marker>
          <c:xVal>
            <c:numRef>
              <c:f>Sheet1!$D$2:$D$258</c:f>
              <c:numCache>
                <c:formatCode>m/d/yyyy</c:formatCode>
                <c:ptCount val="257"/>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pt idx="130">
                  <c:v>44739</c:v>
                </c:pt>
                <c:pt idx="131">
                  <c:v>44746</c:v>
                </c:pt>
                <c:pt idx="132">
                  <c:v>44753</c:v>
                </c:pt>
                <c:pt idx="133">
                  <c:v>44760</c:v>
                </c:pt>
                <c:pt idx="134">
                  <c:v>44767</c:v>
                </c:pt>
                <c:pt idx="135">
                  <c:v>44774</c:v>
                </c:pt>
                <c:pt idx="136">
                  <c:v>44781</c:v>
                </c:pt>
                <c:pt idx="137">
                  <c:v>44788</c:v>
                </c:pt>
                <c:pt idx="138">
                  <c:v>44795</c:v>
                </c:pt>
                <c:pt idx="139">
                  <c:v>44802</c:v>
                </c:pt>
                <c:pt idx="140">
                  <c:v>44809</c:v>
                </c:pt>
                <c:pt idx="141">
                  <c:v>44816</c:v>
                </c:pt>
                <c:pt idx="142">
                  <c:v>44823</c:v>
                </c:pt>
                <c:pt idx="143">
                  <c:v>44830</c:v>
                </c:pt>
                <c:pt idx="144">
                  <c:v>44837</c:v>
                </c:pt>
                <c:pt idx="145">
                  <c:v>44844</c:v>
                </c:pt>
                <c:pt idx="146">
                  <c:v>44851</c:v>
                </c:pt>
                <c:pt idx="147">
                  <c:v>44858</c:v>
                </c:pt>
                <c:pt idx="148">
                  <c:v>44865</c:v>
                </c:pt>
                <c:pt idx="149">
                  <c:v>44872</c:v>
                </c:pt>
                <c:pt idx="150">
                  <c:v>44879</c:v>
                </c:pt>
                <c:pt idx="151">
                  <c:v>44886</c:v>
                </c:pt>
                <c:pt idx="152">
                  <c:v>44893</c:v>
                </c:pt>
                <c:pt idx="153">
                  <c:v>44900</c:v>
                </c:pt>
                <c:pt idx="154">
                  <c:v>44907</c:v>
                </c:pt>
                <c:pt idx="155">
                  <c:v>44914</c:v>
                </c:pt>
                <c:pt idx="156">
                  <c:v>44921</c:v>
                </c:pt>
                <c:pt idx="157">
                  <c:v>44928</c:v>
                </c:pt>
                <c:pt idx="158">
                  <c:v>44935</c:v>
                </c:pt>
                <c:pt idx="159">
                  <c:v>44942</c:v>
                </c:pt>
                <c:pt idx="160">
                  <c:v>44949</c:v>
                </c:pt>
                <c:pt idx="161">
                  <c:v>44956</c:v>
                </c:pt>
                <c:pt idx="162">
                  <c:v>44963</c:v>
                </c:pt>
                <c:pt idx="163">
                  <c:v>44970</c:v>
                </c:pt>
                <c:pt idx="164">
                  <c:v>44977</c:v>
                </c:pt>
                <c:pt idx="165">
                  <c:v>44984</c:v>
                </c:pt>
                <c:pt idx="166">
                  <c:v>44991</c:v>
                </c:pt>
                <c:pt idx="167">
                  <c:v>44998</c:v>
                </c:pt>
                <c:pt idx="168">
                  <c:v>45005</c:v>
                </c:pt>
                <c:pt idx="169">
                  <c:v>45012</c:v>
                </c:pt>
                <c:pt idx="170">
                  <c:v>45019</c:v>
                </c:pt>
                <c:pt idx="171">
                  <c:v>45026</c:v>
                </c:pt>
                <c:pt idx="172">
                  <c:v>45033</c:v>
                </c:pt>
                <c:pt idx="173">
                  <c:v>45040</c:v>
                </c:pt>
                <c:pt idx="174">
                  <c:v>45047</c:v>
                </c:pt>
                <c:pt idx="175">
                  <c:v>45054</c:v>
                </c:pt>
                <c:pt idx="176">
                  <c:v>45061</c:v>
                </c:pt>
                <c:pt idx="177">
                  <c:v>45068</c:v>
                </c:pt>
                <c:pt idx="178">
                  <c:v>45075</c:v>
                </c:pt>
                <c:pt idx="179">
                  <c:v>45082</c:v>
                </c:pt>
                <c:pt idx="180">
                  <c:v>45089</c:v>
                </c:pt>
                <c:pt idx="181">
                  <c:v>45096</c:v>
                </c:pt>
                <c:pt idx="182">
                  <c:v>45103</c:v>
                </c:pt>
                <c:pt idx="183">
                  <c:v>45110</c:v>
                </c:pt>
                <c:pt idx="184">
                  <c:v>45117</c:v>
                </c:pt>
                <c:pt idx="185">
                  <c:v>45124</c:v>
                </c:pt>
                <c:pt idx="186">
                  <c:v>45131</c:v>
                </c:pt>
                <c:pt idx="187">
                  <c:v>45138</c:v>
                </c:pt>
                <c:pt idx="188">
                  <c:v>45145</c:v>
                </c:pt>
                <c:pt idx="189">
                  <c:v>45152</c:v>
                </c:pt>
                <c:pt idx="190">
                  <c:v>45159</c:v>
                </c:pt>
                <c:pt idx="191">
                  <c:v>45166</c:v>
                </c:pt>
                <c:pt idx="192">
                  <c:v>45173</c:v>
                </c:pt>
                <c:pt idx="193">
                  <c:v>45180</c:v>
                </c:pt>
                <c:pt idx="194">
                  <c:v>45187</c:v>
                </c:pt>
                <c:pt idx="195">
                  <c:v>45194</c:v>
                </c:pt>
                <c:pt idx="196">
                  <c:v>45201</c:v>
                </c:pt>
                <c:pt idx="197">
                  <c:v>45208</c:v>
                </c:pt>
                <c:pt idx="198">
                  <c:v>45215</c:v>
                </c:pt>
                <c:pt idx="199">
                  <c:v>45222</c:v>
                </c:pt>
                <c:pt idx="200">
                  <c:v>45229</c:v>
                </c:pt>
                <c:pt idx="201">
                  <c:v>45236</c:v>
                </c:pt>
                <c:pt idx="202">
                  <c:v>45243</c:v>
                </c:pt>
                <c:pt idx="203">
                  <c:v>45250</c:v>
                </c:pt>
                <c:pt idx="204">
                  <c:v>45257</c:v>
                </c:pt>
                <c:pt idx="205">
                  <c:v>45264</c:v>
                </c:pt>
                <c:pt idx="206">
                  <c:v>45271</c:v>
                </c:pt>
                <c:pt idx="207">
                  <c:v>45278</c:v>
                </c:pt>
                <c:pt idx="208">
                  <c:v>45285</c:v>
                </c:pt>
                <c:pt idx="209">
                  <c:v>45292</c:v>
                </c:pt>
                <c:pt idx="210">
                  <c:v>45299</c:v>
                </c:pt>
                <c:pt idx="211">
                  <c:v>45306</c:v>
                </c:pt>
                <c:pt idx="212">
                  <c:v>45313</c:v>
                </c:pt>
                <c:pt idx="213">
                  <c:v>45320</c:v>
                </c:pt>
                <c:pt idx="214">
                  <c:v>45327</c:v>
                </c:pt>
                <c:pt idx="215">
                  <c:v>45334</c:v>
                </c:pt>
                <c:pt idx="216">
                  <c:v>45341</c:v>
                </c:pt>
                <c:pt idx="217">
                  <c:v>45348</c:v>
                </c:pt>
                <c:pt idx="218">
                  <c:v>45355</c:v>
                </c:pt>
                <c:pt idx="219">
                  <c:v>45362</c:v>
                </c:pt>
                <c:pt idx="220">
                  <c:v>45369</c:v>
                </c:pt>
                <c:pt idx="221">
                  <c:v>45376</c:v>
                </c:pt>
                <c:pt idx="222">
                  <c:v>45383</c:v>
                </c:pt>
                <c:pt idx="223">
                  <c:v>45390</c:v>
                </c:pt>
                <c:pt idx="224">
                  <c:v>45397</c:v>
                </c:pt>
                <c:pt idx="225">
                  <c:v>45404</c:v>
                </c:pt>
                <c:pt idx="226">
                  <c:v>45411</c:v>
                </c:pt>
                <c:pt idx="227">
                  <c:v>45418</c:v>
                </c:pt>
                <c:pt idx="228">
                  <c:v>45425</c:v>
                </c:pt>
                <c:pt idx="229">
                  <c:v>45432</c:v>
                </c:pt>
                <c:pt idx="230">
                  <c:v>45439</c:v>
                </c:pt>
                <c:pt idx="231">
                  <c:v>45446</c:v>
                </c:pt>
                <c:pt idx="232">
                  <c:v>45453</c:v>
                </c:pt>
                <c:pt idx="233">
                  <c:v>45460</c:v>
                </c:pt>
                <c:pt idx="234">
                  <c:v>45467</c:v>
                </c:pt>
                <c:pt idx="235">
                  <c:v>45474</c:v>
                </c:pt>
                <c:pt idx="236">
                  <c:v>45481</c:v>
                </c:pt>
                <c:pt idx="237">
                  <c:v>45488</c:v>
                </c:pt>
                <c:pt idx="238">
                  <c:v>45495</c:v>
                </c:pt>
                <c:pt idx="239">
                  <c:v>45502</c:v>
                </c:pt>
                <c:pt idx="240">
                  <c:v>45509</c:v>
                </c:pt>
                <c:pt idx="241">
                  <c:v>45516</c:v>
                </c:pt>
                <c:pt idx="242">
                  <c:v>45523</c:v>
                </c:pt>
                <c:pt idx="243">
                  <c:v>45530</c:v>
                </c:pt>
                <c:pt idx="244">
                  <c:v>45537</c:v>
                </c:pt>
                <c:pt idx="245">
                  <c:v>45544</c:v>
                </c:pt>
                <c:pt idx="246">
                  <c:v>45551</c:v>
                </c:pt>
                <c:pt idx="247">
                  <c:v>45558</c:v>
                </c:pt>
                <c:pt idx="248">
                  <c:v>45565</c:v>
                </c:pt>
                <c:pt idx="249">
                  <c:v>45572</c:v>
                </c:pt>
                <c:pt idx="250">
                  <c:v>45579</c:v>
                </c:pt>
                <c:pt idx="251">
                  <c:v>45586</c:v>
                </c:pt>
                <c:pt idx="252">
                  <c:v>45593</c:v>
                </c:pt>
                <c:pt idx="253">
                  <c:v>45600</c:v>
                </c:pt>
                <c:pt idx="254">
                  <c:v>45607</c:v>
                </c:pt>
                <c:pt idx="255">
                  <c:v>45614</c:v>
                </c:pt>
                <c:pt idx="256">
                  <c:v>45621</c:v>
                </c:pt>
              </c:numCache>
            </c:numRef>
          </c:xVal>
          <c:yVal>
            <c:numRef>
              <c:f>Sheet1!$F$2:$F$258</c:f>
              <c:numCache>
                <c:formatCode>General</c:formatCode>
                <c:ptCount val="257"/>
                <c:pt idx="0">
                  <c:v>2</c:v>
                </c:pt>
                <c:pt idx="1">
                  <c:v>2</c:v>
                </c:pt>
                <c:pt idx="2">
                  <c:v>4</c:v>
                </c:pt>
                <c:pt idx="3">
                  <c:v>4</c:v>
                </c:pt>
                <c:pt idx="4">
                  <c:v>4</c:v>
                </c:pt>
                <c:pt idx="5">
                  <c:v>5</c:v>
                </c:pt>
                <c:pt idx="6">
                  <c:v>5</c:v>
                </c:pt>
                <c:pt idx="7">
                  <c:v>4</c:v>
                </c:pt>
                <c:pt idx="8">
                  <c:v>4</c:v>
                </c:pt>
                <c:pt idx="9">
                  <c:v>5</c:v>
                </c:pt>
                <c:pt idx="10">
                  <c:v>6</c:v>
                </c:pt>
                <c:pt idx="11">
                  <c:v>5</c:v>
                </c:pt>
                <c:pt idx="12">
                  <c:v>2</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0</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2</c:v>
                </c:pt>
                <c:pt idx="100">
                  <c:v>2</c:v>
                </c:pt>
                <c:pt idx="101">
                  <c:v>2</c:v>
                </c:pt>
                <c:pt idx="102">
                  <c:v>2</c:v>
                </c:pt>
                <c:pt idx="103">
                  <c:v>2</c:v>
                </c:pt>
                <c:pt idx="104">
                  <c:v>1</c:v>
                </c:pt>
                <c:pt idx="105">
                  <c:v>1</c:v>
                </c:pt>
                <c:pt idx="106">
                  <c:v>1</c:v>
                </c:pt>
                <c:pt idx="107">
                  <c:v>1</c:v>
                </c:pt>
                <c:pt idx="108">
                  <c:v>2</c:v>
                </c:pt>
                <c:pt idx="109">
                  <c:v>2</c:v>
                </c:pt>
                <c:pt idx="110">
                  <c:v>2</c:v>
                </c:pt>
                <c:pt idx="111">
                  <c:v>2</c:v>
                </c:pt>
                <c:pt idx="112">
                  <c:v>2</c:v>
                </c:pt>
                <c:pt idx="113">
                  <c:v>2</c:v>
                </c:pt>
                <c:pt idx="114">
                  <c:v>3</c:v>
                </c:pt>
                <c:pt idx="115">
                  <c:v>4</c:v>
                </c:pt>
                <c:pt idx="116">
                  <c:v>5</c:v>
                </c:pt>
                <c:pt idx="117">
                  <c:v>5</c:v>
                </c:pt>
                <c:pt idx="118">
                  <c:v>5</c:v>
                </c:pt>
                <c:pt idx="119">
                  <c:v>4</c:v>
                </c:pt>
                <c:pt idx="120">
                  <c:v>3</c:v>
                </c:pt>
                <c:pt idx="121">
                  <c:v>3</c:v>
                </c:pt>
                <c:pt idx="122">
                  <c:v>4</c:v>
                </c:pt>
                <c:pt idx="123">
                  <c:v>5</c:v>
                </c:pt>
                <c:pt idx="124">
                  <c:v>5</c:v>
                </c:pt>
                <c:pt idx="125">
                  <c:v>5</c:v>
                </c:pt>
                <c:pt idx="126">
                  <c:v>4</c:v>
                </c:pt>
                <c:pt idx="127">
                  <c:v>3</c:v>
                </c:pt>
                <c:pt idx="128">
                  <c:v>4</c:v>
                </c:pt>
                <c:pt idx="129">
                  <c:v>5</c:v>
                </c:pt>
                <c:pt idx="130">
                  <c:v>5</c:v>
                </c:pt>
                <c:pt idx="131">
                  <c:v>5</c:v>
                </c:pt>
                <c:pt idx="132">
                  <c:v>5</c:v>
                </c:pt>
                <c:pt idx="133">
                  <c:v>4</c:v>
                </c:pt>
                <c:pt idx="134">
                  <c:v>3</c:v>
                </c:pt>
                <c:pt idx="135">
                  <c:v>2</c:v>
                </c:pt>
                <c:pt idx="136">
                  <c:v>2</c:v>
                </c:pt>
                <c:pt idx="137">
                  <c:v>2</c:v>
                </c:pt>
                <c:pt idx="138">
                  <c:v>1</c:v>
                </c:pt>
                <c:pt idx="139">
                  <c:v>1</c:v>
                </c:pt>
                <c:pt idx="140">
                  <c:v>2</c:v>
                </c:pt>
                <c:pt idx="141">
                  <c:v>2</c:v>
                </c:pt>
                <c:pt idx="142">
                  <c:v>2</c:v>
                </c:pt>
                <c:pt idx="143">
                  <c:v>3</c:v>
                </c:pt>
                <c:pt idx="144">
                  <c:v>3</c:v>
                </c:pt>
                <c:pt idx="145">
                  <c:v>4</c:v>
                </c:pt>
                <c:pt idx="146">
                  <c:v>4</c:v>
                </c:pt>
                <c:pt idx="147">
                  <c:v>3</c:v>
                </c:pt>
                <c:pt idx="148">
                  <c:v>3</c:v>
                </c:pt>
                <c:pt idx="149">
                  <c:v>5</c:v>
                </c:pt>
                <c:pt idx="150">
                  <c:v>8</c:v>
                </c:pt>
                <c:pt idx="151">
                  <c:v>10</c:v>
                </c:pt>
                <c:pt idx="152">
                  <c:v>27</c:v>
                </c:pt>
                <c:pt idx="153">
                  <c:v>100</c:v>
                </c:pt>
                <c:pt idx="154">
                  <c:v>61</c:v>
                </c:pt>
                <c:pt idx="155">
                  <c:v>38</c:v>
                </c:pt>
                <c:pt idx="156">
                  <c:v>12</c:v>
                </c:pt>
                <c:pt idx="157">
                  <c:v>9</c:v>
                </c:pt>
                <c:pt idx="158">
                  <c:v>8</c:v>
                </c:pt>
                <c:pt idx="159">
                  <c:v>7</c:v>
                </c:pt>
                <c:pt idx="160">
                  <c:v>8</c:v>
                </c:pt>
                <c:pt idx="161">
                  <c:v>7</c:v>
                </c:pt>
                <c:pt idx="162">
                  <c:v>7</c:v>
                </c:pt>
                <c:pt idx="163">
                  <c:v>6</c:v>
                </c:pt>
                <c:pt idx="164">
                  <c:v>5</c:v>
                </c:pt>
                <c:pt idx="165">
                  <c:v>5</c:v>
                </c:pt>
                <c:pt idx="166">
                  <c:v>6</c:v>
                </c:pt>
                <c:pt idx="167">
                  <c:v>6</c:v>
                </c:pt>
                <c:pt idx="168">
                  <c:v>6</c:v>
                </c:pt>
                <c:pt idx="169">
                  <c:v>6</c:v>
                </c:pt>
                <c:pt idx="170">
                  <c:v>4</c:v>
                </c:pt>
                <c:pt idx="171">
                  <c:v>3</c:v>
                </c:pt>
                <c:pt idx="172">
                  <c:v>3</c:v>
                </c:pt>
                <c:pt idx="173">
                  <c:v>3</c:v>
                </c:pt>
                <c:pt idx="174">
                  <c:v>3</c:v>
                </c:pt>
                <c:pt idx="175">
                  <c:v>3</c:v>
                </c:pt>
                <c:pt idx="176">
                  <c:v>4</c:v>
                </c:pt>
                <c:pt idx="177">
                  <c:v>4</c:v>
                </c:pt>
                <c:pt idx="178">
                  <c:v>2</c:v>
                </c:pt>
                <c:pt idx="179">
                  <c:v>2</c:v>
                </c:pt>
                <c:pt idx="180">
                  <c:v>2</c:v>
                </c:pt>
                <c:pt idx="181">
                  <c:v>2</c:v>
                </c:pt>
                <c:pt idx="182">
                  <c:v>2</c:v>
                </c:pt>
                <c:pt idx="183">
                  <c:v>2</c:v>
                </c:pt>
                <c:pt idx="184">
                  <c:v>2</c:v>
                </c:pt>
                <c:pt idx="185">
                  <c:v>2</c:v>
                </c:pt>
                <c:pt idx="186">
                  <c:v>2</c:v>
                </c:pt>
                <c:pt idx="187">
                  <c:v>2</c:v>
                </c:pt>
                <c:pt idx="188">
                  <c:v>1</c:v>
                </c:pt>
                <c:pt idx="189">
                  <c:v>1</c:v>
                </c:pt>
                <c:pt idx="190">
                  <c:v>1</c:v>
                </c:pt>
                <c:pt idx="191">
                  <c:v>1</c:v>
                </c:pt>
                <c:pt idx="192">
                  <c:v>1</c:v>
                </c:pt>
                <c:pt idx="193">
                  <c:v>2</c:v>
                </c:pt>
                <c:pt idx="194">
                  <c:v>2</c:v>
                </c:pt>
                <c:pt idx="195">
                  <c:v>2</c:v>
                </c:pt>
                <c:pt idx="196">
                  <c:v>2</c:v>
                </c:pt>
                <c:pt idx="197">
                  <c:v>2</c:v>
                </c:pt>
                <c:pt idx="198">
                  <c:v>2</c:v>
                </c:pt>
                <c:pt idx="199">
                  <c:v>2</c:v>
                </c:pt>
                <c:pt idx="200">
                  <c:v>2</c:v>
                </c:pt>
                <c:pt idx="201">
                  <c:v>3</c:v>
                </c:pt>
                <c:pt idx="202">
                  <c:v>3</c:v>
                </c:pt>
                <c:pt idx="203">
                  <c:v>3</c:v>
                </c:pt>
                <c:pt idx="204">
                  <c:v>4</c:v>
                </c:pt>
                <c:pt idx="205">
                  <c:v>5</c:v>
                </c:pt>
                <c:pt idx="206">
                  <c:v>5</c:v>
                </c:pt>
                <c:pt idx="207">
                  <c:v>6</c:v>
                </c:pt>
                <c:pt idx="208">
                  <c:v>4</c:v>
                </c:pt>
                <c:pt idx="209">
                  <c:v>3</c:v>
                </c:pt>
                <c:pt idx="210">
                  <c:v>4</c:v>
                </c:pt>
                <c:pt idx="211">
                  <c:v>5</c:v>
                </c:pt>
                <c:pt idx="212">
                  <c:v>6</c:v>
                </c:pt>
                <c:pt idx="213">
                  <c:v>7</c:v>
                </c:pt>
                <c:pt idx="214">
                  <c:v>7</c:v>
                </c:pt>
                <c:pt idx="215">
                  <c:v>6</c:v>
                </c:pt>
                <c:pt idx="216">
                  <c:v>5</c:v>
                </c:pt>
                <c:pt idx="217">
                  <c:v>6</c:v>
                </c:pt>
                <c:pt idx="218">
                  <c:v>8</c:v>
                </c:pt>
                <c:pt idx="219">
                  <c:v>9</c:v>
                </c:pt>
                <c:pt idx="220">
                  <c:v>9</c:v>
                </c:pt>
                <c:pt idx="221">
                  <c:v>8</c:v>
                </c:pt>
                <c:pt idx="222">
                  <c:v>6</c:v>
                </c:pt>
                <c:pt idx="223">
                  <c:v>4</c:v>
                </c:pt>
                <c:pt idx="224">
                  <c:v>5</c:v>
                </c:pt>
                <c:pt idx="225">
                  <c:v>5</c:v>
                </c:pt>
                <c:pt idx="226">
                  <c:v>6</c:v>
                </c:pt>
                <c:pt idx="227">
                  <c:v>5</c:v>
                </c:pt>
                <c:pt idx="228">
                  <c:v>5</c:v>
                </c:pt>
                <c:pt idx="229">
                  <c:v>5</c:v>
                </c:pt>
                <c:pt idx="230">
                  <c:v>3</c:v>
                </c:pt>
                <c:pt idx="231">
                  <c:v>4</c:v>
                </c:pt>
                <c:pt idx="232">
                  <c:v>4</c:v>
                </c:pt>
                <c:pt idx="233">
                  <c:v>4</c:v>
                </c:pt>
                <c:pt idx="234">
                  <c:v>3</c:v>
                </c:pt>
                <c:pt idx="235">
                  <c:v>3</c:v>
                </c:pt>
                <c:pt idx="236">
                  <c:v>3</c:v>
                </c:pt>
                <c:pt idx="237">
                  <c:v>4</c:v>
                </c:pt>
                <c:pt idx="238">
                  <c:v>2</c:v>
                </c:pt>
                <c:pt idx="239">
                  <c:v>2</c:v>
                </c:pt>
                <c:pt idx="240">
                  <c:v>2</c:v>
                </c:pt>
                <c:pt idx="241">
                  <c:v>1</c:v>
                </c:pt>
                <c:pt idx="242">
                  <c:v>1</c:v>
                </c:pt>
                <c:pt idx="243">
                  <c:v>1</c:v>
                </c:pt>
                <c:pt idx="244">
                  <c:v>1</c:v>
                </c:pt>
                <c:pt idx="245">
                  <c:v>2</c:v>
                </c:pt>
                <c:pt idx="246">
                  <c:v>2</c:v>
                </c:pt>
                <c:pt idx="247">
                  <c:v>2</c:v>
                </c:pt>
                <c:pt idx="248">
                  <c:v>2</c:v>
                </c:pt>
                <c:pt idx="249">
                  <c:v>2</c:v>
                </c:pt>
                <c:pt idx="250">
                  <c:v>2</c:v>
                </c:pt>
                <c:pt idx="251">
                  <c:v>2</c:v>
                </c:pt>
                <c:pt idx="252">
                  <c:v>2</c:v>
                </c:pt>
                <c:pt idx="253">
                  <c:v>2</c:v>
                </c:pt>
                <c:pt idx="254">
                  <c:v>3</c:v>
                </c:pt>
                <c:pt idx="255">
                  <c:v>3</c:v>
                </c:pt>
                <c:pt idx="256">
                  <c:v>3</c:v>
                </c:pt>
              </c:numCache>
            </c:numRef>
          </c:yVal>
          <c:smooth val="0"/>
          <c:extLst>
            <c:ext xmlns:c16="http://schemas.microsoft.com/office/drawing/2014/chart" uri="{C3380CC4-5D6E-409C-BE32-E72D297353CC}">
              <c16:uniqueId val="{00000001-1B6D-428C-8E21-D29C6AF4D9BF}"/>
            </c:ext>
          </c:extLst>
        </c:ser>
        <c:dLbls>
          <c:showLegendKey val="0"/>
          <c:showVal val="0"/>
          <c:showCatName val="0"/>
          <c:showSerName val="0"/>
          <c:showPercent val="0"/>
          <c:showBubbleSize val="0"/>
        </c:dLbls>
        <c:axId val="780390512"/>
        <c:axId val="780390152"/>
      </c:scatterChart>
      <c:valAx>
        <c:axId val="880849656"/>
        <c:scaling>
          <c:orientation val="minMax"/>
          <c:max val="45600"/>
          <c:min val="43800"/>
        </c:scaling>
        <c:delete val="0"/>
        <c:axPos val="b"/>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a:t>Date</a:t>
                </a:r>
              </a:p>
            </c:rich>
          </c:tx>
          <c:layout>
            <c:manualLayout>
              <c:xMode val="edge"/>
              <c:yMode val="edge"/>
              <c:x val="0.48186674034166782"/>
              <c:y val="0.9216550924389088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IL"/>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IL"/>
          </a:p>
        </c:txPr>
        <c:crossAx val="880844976"/>
        <c:crosses val="autoZero"/>
        <c:crossBetween val="midCat"/>
      </c:valAx>
      <c:valAx>
        <c:axId val="880844976"/>
        <c:scaling>
          <c:orientation val="minMax"/>
        </c:scaling>
        <c:delete val="0"/>
        <c:axPos val="l"/>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a:t>Cases</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IL"/>
          </a:p>
        </c:txPr>
        <c:crossAx val="880849656"/>
        <c:crosses val="autoZero"/>
        <c:crossBetween val="midCat"/>
      </c:valAx>
      <c:valAx>
        <c:axId val="780390152"/>
        <c:scaling>
          <c:orientation val="minMax"/>
        </c:scaling>
        <c:delete val="0"/>
        <c:axPos val="r"/>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a:t>Google Trends volume</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IL"/>
          </a:p>
        </c:txPr>
        <c:crossAx val="780390512"/>
        <c:crosses val="max"/>
        <c:crossBetween val="midCat"/>
      </c:valAx>
      <c:valAx>
        <c:axId val="780390512"/>
        <c:scaling>
          <c:orientation val="minMax"/>
        </c:scaling>
        <c:delete val="1"/>
        <c:axPos val="t"/>
        <c:numFmt formatCode="m/d/yyyy" sourceLinked="1"/>
        <c:majorTickMark val="out"/>
        <c:minorTickMark val="none"/>
        <c:tickLblPos val="nextTo"/>
        <c:crossAx val="780390152"/>
        <c:crosses val="max"/>
        <c:crossBetween val="midCat"/>
      </c:valAx>
      <c:spPr>
        <a:noFill/>
        <a:ln>
          <a:noFill/>
        </a:ln>
        <a:effectLst/>
      </c:spPr>
    </c:plotArea>
    <c:legend>
      <c:legendPos val="b"/>
      <c:layout>
        <c:manualLayout>
          <c:xMode val="edge"/>
          <c:yMode val="edge"/>
          <c:x val="0.10260801258582854"/>
          <c:y val="4.9687870086282962E-2"/>
          <c:w val="0.44600685359001113"/>
          <c:h val="0.17258852349576359"/>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IL"/>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50"/>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0.74966</cdr:x>
      <cdr:y>0.52341</cdr:y>
    </cdr:from>
    <cdr:to>
      <cdr:x>0.74968</cdr:x>
      <cdr:y>0.6359</cdr:y>
    </cdr:to>
    <cdr:sp macro="" textlink="">
      <cdr:nvSpPr>
        <cdr:cNvPr id="2" name="TextBox 1">
          <a:extLst xmlns:a="http://schemas.openxmlformats.org/drawingml/2006/main">
            <a:ext uri="{FF2B5EF4-FFF2-40B4-BE49-F238E27FC236}">
              <a16:creationId xmlns:a16="http://schemas.microsoft.com/office/drawing/2014/main" id="{C90D7390-9EBC-138E-B338-B3309C692A7D}"/>
            </a:ext>
          </a:extLst>
        </cdr:cNvPr>
        <cdr:cNvSpPr txBox="1"/>
      </cdr:nvSpPr>
      <cdr:spPr>
        <a:xfrm xmlns:a="http://schemas.openxmlformats.org/drawingml/2006/main">
          <a:off x="3427456" y="1432058"/>
          <a:ext cx="65" cy="307777"/>
        </a:xfrm>
        <a:prstGeom xmlns:a="http://schemas.openxmlformats.org/drawingml/2006/main" prst="rect">
          <a:avLst/>
        </a:prstGeom>
        <a:noFill xmlns:a="http://schemas.openxmlformats.org/drawingml/2006/main"/>
      </cdr:spPr>
      <cdr:txBody>
        <a:bodyPr xmlns:a="http://schemas.openxmlformats.org/drawingml/2006/main" vertOverflow="clip" wrap="none" lIns="0" tIns="0" rIns="0" bIns="0" rtlCol="0">
          <a:spAutoFit/>
        </a:bodyPr>
        <a:lstStyle xmlns:a="http://schemas.openxmlformats.org/drawingml/2006/main"/>
        <a:p xmlns:a="http://schemas.openxmlformats.org/drawingml/2006/main">
          <a:pPr algn="l"/>
          <a:endParaRPr lang="en-IL" sz="2000" dirty="0">
            <a:solidFill>
              <a:srgbClr val="D59DFF"/>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DCC5F-B337-42D2-AD5A-030DFFF16D38}" type="datetimeFigureOut">
              <a:rPr lang="en-US" smtClean="0"/>
              <a:t>12/10/25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B2CBD6-051F-41DA-801A-5CB80B5403E4}" type="slidenum">
              <a:rPr lang="en-US" smtClean="0"/>
              <a:t>‹#›</a:t>
            </a:fld>
            <a:endParaRPr lang="en-US"/>
          </a:p>
        </p:txBody>
      </p:sp>
    </p:spTree>
    <p:extLst>
      <p:ext uri="{BB962C8B-B14F-4D97-AF65-F5344CB8AC3E}">
        <p14:creationId xmlns:p14="http://schemas.microsoft.com/office/powerpoint/2010/main" val="29217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Visits are episodic. Web data is more fine grained. </a:t>
            </a:r>
            <a:endParaRPr lang="en-IL"/>
          </a:p>
        </p:txBody>
      </p:sp>
      <p:sp>
        <p:nvSpPr>
          <p:cNvPr id="4" name="Slide Number Placeholder 3"/>
          <p:cNvSpPr>
            <a:spLocks noGrp="1"/>
          </p:cNvSpPr>
          <p:nvPr>
            <p:ph type="sldNum" sz="quarter" idx="5"/>
          </p:nvPr>
        </p:nvSpPr>
        <p:spPr/>
        <p:txBody>
          <a:bodyPr/>
          <a:lstStyle/>
          <a:p>
            <a:fld id="{F0B2CBD6-051F-41DA-801A-5CB80B5403E4}" type="slidenum">
              <a:rPr lang="en-US" smtClean="0"/>
              <a:t>40</a:t>
            </a:fld>
            <a:endParaRPr lang="en-US"/>
          </a:p>
        </p:txBody>
      </p:sp>
    </p:spTree>
    <p:extLst>
      <p:ext uri="{BB962C8B-B14F-4D97-AF65-F5344CB8AC3E}">
        <p14:creationId xmlns:p14="http://schemas.microsoft.com/office/powerpoint/2010/main" val="420503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2503C4B0-A82C-497E-A667-41FFA619A478}" type="slidenum">
              <a:rPr lang="en-US" smtClean="0"/>
              <a:t>110</a:t>
            </a:fld>
            <a:endParaRPr lang="en-US"/>
          </a:p>
        </p:txBody>
      </p:sp>
    </p:spTree>
    <p:extLst>
      <p:ext uri="{BB962C8B-B14F-4D97-AF65-F5344CB8AC3E}">
        <p14:creationId xmlns:p14="http://schemas.microsoft.com/office/powerpoint/2010/main" val="329255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B4C8-8146-8F2F-B1AA-DAD7F1DE03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7272653-FDF9-BF02-32B4-BA01A866FC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4CE8A8A-4D0D-2D1C-26FD-7CD961C62D23}"/>
              </a:ext>
            </a:extLst>
          </p:cNvPr>
          <p:cNvSpPr>
            <a:spLocks noGrp="1"/>
          </p:cNvSpPr>
          <p:nvPr>
            <p:ph type="dt" sz="half" idx="10"/>
          </p:nvPr>
        </p:nvSpPr>
        <p:spPr>
          <a:xfrm>
            <a:off x="838200" y="6356350"/>
            <a:ext cx="2743200" cy="365125"/>
          </a:xfrm>
          <a:prstGeom prst="rect">
            <a:avLst/>
          </a:prstGeom>
        </p:spPr>
        <p:txBody>
          <a:bodyPr/>
          <a:lstStyle/>
          <a:p>
            <a:fld id="{17F0D5A0-0863-4BD6-9FF7-79FD7E835A9C}" type="datetimeFigureOut">
              <a:rPr lang="en-GB" smtClean="0"/>
              <a:t>10/12/2025</a:t>
            </a:fld>
            <a:endParaRPr lang="en-GB"/>
          </a:p>
        </p:txBody>
      </p:sp>
      <p:sp>
        <p:nvSpPr>
          <p:cNvPr id="5" name="Footer Placeholder 4">
            <a:extLst>
              <a:ext uri="{FF2B5EF4-FFF2-40B4-BE49-F238E27FC236}">
                <a16:creationId xmlns:a16="http://schemas.microsoft.com/office/drawing/2014/main" id="{7D649F91-3ACC-ABDA-75E0-8C9194A10F6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EEA1B63-7032-C0BA-CFD2-C84C15D41C84}"/>
              </a:ext>
            </a:extLst>
          </p:cNvPr>
          <p:cNvSpPr>
            <a:spLocks noGrp="1"/>
          </p:cNvSpPr>
          <p:nvPr>
            <p:ph type="sldNum" sz="quarter" idx="12"/>
          </p:nvPr>
        </p:nvSpPr>
        <p:spPr>
          <a:xfrm>
            <a:off x="8610600" y="6356350"/>
            <a:ext cx="2743200" cy="365125"/>
          </a:xfrm>
          <a:prstGeom prst="rect">
            <a:avLst/>
          </a:prstGeom>
        </p:spPr>
        <p:txBody>
          <a:bodyPr/>
          <a:lstStyle/>
          <a:p>
            <a:fld id="{6A14E4A2-DAB8-445A-8EA9-7CF866B4F1C9}" type="slidenum">
              <a:rPr lang="en-GB" smtClean="0"/>
              <a:t>‹#›</a:t>
            </a:fld>
            <a:endParaRPr lang="en-GB"/>
          </a:p>
        </p:txBody>
      </p:sp>
    </p:spTree>
    <p:extLst>
      <p:ext uri="{BB962C8B-B14F-4D97-AF65-F5344CB8AC3E}">
        <p14:creationId xmlns:p14="http://schemas.microsoft.com/office/powerpoint/2010/main" val="94797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C981-A67F-0B8B-B384-937B2EFF56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C60A66-427B-E0E9-BCB2-2FD047120C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100B64-B4C6-F768-23FB-C99BA5707048}"/>
              </a:ext>
            </a:extLst>
          </p:cNvPr>
          <p:cNvSpPr>
            <a:spLocks noGrp="1"/>
          </p:cNvSpPr>
          <p:nvPr>
            <p:ph type="dt" sz="half" idx="10"/>
          </p:nvPr>
        </p:nvSpPr>
        <p:spPr>
          <a:xfrm>
            <a:off x="838200" y="6356350"/>
            <a:ext cx="2743200" cy="365125"/>
          </a:xfrm>
          <a:prstGeom prst="rect">
            <a:avLst/>
          </a:prstGeom>
        </p:spPr>
        <p:txBody>
          <a:bodyPr/>
          <a:lstStyle/>
          <a:p>
            <a:fld id="{17F0D5A0-0863-4BD6-9FF7-79FD7E835A9C}" type="datetimeFigureOut">
              <a:rPr lang="en-GB" smtClean="0"/>
              <a:t>10/12/2025</a:t>
            </a:fld>
            <a:endParaRPr lang="en-GB"/>
          </a:p>
        </p:txBody>
      </p:sp>
      <p:sp>
        <p:nvSpPr>
          <p:cNvPr id="5" name="Footer Placeholder 4">
            <a:extLst>
              <a:ext uri="{FF2B5EF4-FFF2-40B4-BE49-F238E27FC236}">
                <a16:creationId xmlns:a16="http://schemas.microsoft.com/office/drawing/2014/main" id="{D072A6F7-A327-046B-ACB7-90338A95E23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654001CF-351D-28FD-C1C0-5064561F81EA}"/>
              </a:ext>
            </a:extLst>
          </p:cNvPr>
          <p:cNvSpPr>
            <a:spLocks noGrp="1"/>
          </p:cNvSpPr>
          <p:nvPr>
            <p:ph type="sldNum" sz="quarter" idx="12"/>
          </p:nvPr>
        </p:nvSpPr>
        <p:spPr>
          <a:xfrm>
            <a:off x="8610600" y="6356350"/>
            <a:ext cx="2743200" cy="365125"/>
          </a:xfrm>
          <a:prstGeom prst="rect">
            <a:avLst/>
          </a:prstGeom>
        </p:spPr>
        <p:txBody>
          <a:bodyPr/>
          <a:lstStyle/>
          <a:p>
            <a:fld id="{6A14E4A2-DAB8-445A-8EA9-7CF866B4F1C9}" type="slidenum">
              <a:rPr lang="en-GB" smtClean="0"/>
              <a:t>‹#›</a:t>
            </a:fld>
            <a:endParaRPr lang="en-GB"/>
          </a:p>
        </p:txBody>
      </p:sp>
    </p:spTree>
    <p:extLst>
      <p:ext uri="{BB962C8B-B14F-4D97-AF65-F5344CB8AC3E}">
        <p14:creationId xmlns:p14="http://schemas.microsoft.com/office/powerpoint/2010/main" val="538532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E29837-4ED4-B84B-DA81-7DCA3F31B3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A213BFB-B847-C15B-1F10-9E2773EF5F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A0541A-59EB-20B1-0EF8-C5BD1EE8388F}"/>
              </a:ext>
            </a:extLst>
          </p:cNvPr>
          <p:cNvSpPr>
            <a:spLocks noGrp="1"/>
          </p:cNvSpPr>
          <p:nvPr>
            <p:ph type="dt" sz="half" idx="10"/>
          </p:nvPr>
        </p:nvSpPr>
        <p:spPr>
          <a:xfrm>
            <a:off x="838200" y="6356350"/>
            <a:ext cx="2743200" cy="365125"/>
          </a:xfrm>
          <a:prstGeom prst="rect">
            <a:avLst/>
          </a:prstGeom>
        </p:spPr>
        <p:txBody>
          <a:bodyPr/>
          <a:lstStyle/>
          <a:p>
            <a:fld id="{17F0D5A0-0863-4BD6-9FF7-79FD7E835A9C}" type="datetimeFigureOut">
              <a:rPr lang="en-GB" smtClean="0"/>
              <a:t>10/12/2025</a:t>
            </a:fld>
            <a:endParaRPr lang="en-GB"/>
          </a:p>
        </p:txBody>
      </p:sp>
      <p:sp>
        <p:nvSpPr>
          <p:cNvPr id="5" name="Footer Placeholder 4">
            <a:extLst>
              <a:ext uri="{FF2B5EF4-FFF2-40B4-BE49-F238E27FC236}">
                <a16:creationId xmlns:a16="http://schemas.microsoft.com/office/drawing/2014/main" id="{3D9B3F23-35A7-2B99-4DE2-876AE42C75A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13EB203-72C8-354C-DE06-2856E37057BB}"/>
              </a:ext>
            </a:extLst>
          </p:cNvPr>
          <p:cNvSpPr>
            <a:spLocks noGrp="1"/>
          </p:cNvSpPr>
          <p:nvPr>
            <p:ph type="sldNum" sz="quarter" idx="12"/>
          </p:nvPr>
        </p:nvSpPr>
        <p:spPr>
          <a:xfrm>
            <a:off x="8610600" y="6356350"/>
            <a:ext cx="2743200" cy="365125"/>
          </a:xfrm>
          <a:prstGeom prst="rect">
            <a:avLst/>
          </a:prstGeom>
        </p:spPr>
        <p:txBody>
          <a:bodyPr/>
          <a:lstStyle/>
          <a:p>
            <a:fld id="{6A14E4A2-DAB8-445A-8EA9-7CF866B4F1C9}" type="slidenum">
              <a:rPr lang="en-GB" smtClean="0"/>
              <a:t>‹#›</a:t>
            </a:fld>
            <a:endParaRPr lang="en-GB"/>
          </a:p>
        </p:txBody>
      </p:sp>
    </p:spTree>
    <p:extLst>
      <p:ext uri="{BB962C8B-B14F-4D97-AF65-F5344CB8AC3E}">
        <p14:creationId xmlns:p14="http://schemas.microsoft.com/office/powerpoint/2010/main" val="3697952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69" cy="1997712"/>
          </a:xfrm>
        </p:spPr>
        <p:txBody>
          <a:bodyPr wrap="square">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89735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80178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1062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E10C-AC12-EAC9-8DAF-4B6A3E8035A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10C19B-5ABA-3D87-FE59-BC53F3650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D50BDF-3D95-46BC-8C0B-390ECB757185}"/>
              </a:ext>
            </a:extLst>
          </p:cNvPr>
          <p:cNvSpPr>
            <a:spLocks noGrp="1"/>
          </p:cNvSpPr>
          <p:nvPr>
            <p:ph type="dt" sz="half" idx="10"/>
          </p:nvPr>
        </p:nvSpPr>
        <p:spPr>
          <a:xfrm>
            <a:off x="838200" y="6356350"/>
            <a:ext cx="2743200" cy="365125"/>
          </a:xfrm>
          <a:prstGeom prst="rect">
            <a:avLst/>
          </a:prstGeom>
        </p:spPr>
        <p:txBody>
          <a:bodyPr/>
          <a:lstStyle/>
          <a:p>
            <a:fld id="{17F0D5A0-0863-4BD6-9FF7-79FD7E835A9C}" type="datetimeFigureOut">
              <a:rPr lang="en-GB" smtClean="0"/>
              <a:t>10/12/2025</a:t>
            </a:fld>
            <a:endParaRPr lang="en-GB"/>
          </a:p>
        </p:txBody>
      </p:sp>
      <p:sp>
        <p:nvSpPr>
          <p:cNvPr id="5" name="Footer Placeholder 4">
            <a:extLst>
              <a:ext uri="{FF2B5EF4-FFF2-40B4-BE49-F238E27FC236}">
                <a16:creationId xmlns:a16="http://schemas.microsoft.com/office/drawing/2014/main" id="{701AD90B-13CC-9675-DDE4-BCD11D3580F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6618AA0D-F726-C7E7-6233-4AF59425DDDC}"/>
              </a:ext>
            </a:extLst>
          </p:cNvPr>
          <p:cNvSpPr>
            <a:spLocks noGrp="1"/>
          </p:cNvSpPr>
          <p:nvPr>
            <p:ph type="sldNum" sz="quarter" idx="12"/>
          </p:nvPr>
        </p:nvSpPr>
        <p:spPr>
          <a:xfrm>
            <a:off x="8610600" y="6356350"/>
            <a:ext cx="2743200" cy="365125"/>
          </a:xfrm>
          <a:prstGeom prst="rect">
            <a:avLst/>
          </a:prstGeom>
        </p:spPr>
        <p:txBody>
          <a:bodyPr/>
          <a:lstStyle/>
          <a:p>
            <a:fld id="{6A14E4A2-DAB8-445A-8EA9-7CF866B4F1C9}" type="slidenum">
              <a:rPr lang="en-GB" smtClean="0"/>
              <a:t>‹#›</a:t>
            </a:fld>
            <a:endParaRPr lang="en-GB"/>
          </a:p>
        </p:txBody>
      </p:sp>
    </p:spTree>
    <p:extLst>
      <p:ext uri="{BB962C8B-B14F-4D97-AF65-F5344CB8AC3E}">
        <p14:creationId xmlns:p14="http://schemas.microsoft.com/office/powerpoint/2010/main" val="899051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5298-D7FD-4BE6-829B-F8AA588B2D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C5FE789-C3D6-8C77-A8A1-02B01ADFFD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9BDA7A-AB96-4636-02E0-1C0AE2D4161A}"/>
              </a:ext>
            </a:extLst>
          </p:cNvPr>
          <p:cNvSpPr>
            <a:spLocks noGrp="1"/>
          </p:cNvSpPr>
          <p:nvPr>
            <p:ph type="dt" sz="half" idx="10"/>
          </p:nvPr>
        </p:nvSpPr>
        <p:spPr>
          <a:xfrm>
            <a:off x="838200" y="6356350"/>
            <a:ext cx="2743200" cy="365125"/>
          </a:xfrm>
          <a:prstGeom prst="rect">
            <a:avLst/>
          </a:prstGeom>
        </p:spPr>
        <p:txBody>
          <a:bodyPr/>
          <a:lstStyle/>
          <a:p>
            <a:fld id="{17F0D5A0-0863-4BD6-9FF7-79FD7E835A9C}" type="datetimeFigureOut">
              <a:rPr lang="en-GB" smtClean="0"/>
              <a:t>10/12/2025</a:t>
            </a:fld>
            <a:endParaRPr lang="en-GB"/>
          </a:p>
        </p:txBody>
      </p:sp>
      <p:sp>
        <p:nvSpPr>
          <p:cNvPr id="5" name="Footer Placeholder 4">
            <a:extLst>
              <a:ext uri="{FF2B5EF4-FFF2-40B4-BE49-F238E27FC236}">
                <a16:creationId xmlns:a16="http://schemas.microsoft.com/office/drawing/2014/main" id="{2C4C14AB-14CE-D428-16C4-92A31E9C1C6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052A700E-7020-EC12-BA73-D31FD97CCE66}"/>
              </a:ext>
            </a:extLst>
          </p:cNvPr>
          <p:cNvSpPr>
            <a:spLocks noGrp="1"/>
          </p:cNvSpPr>
          <p:nvPr>
            <p:ph type="sldNum" sz="quarter" idx="12"/>
          </p:nvPr>
        </p:nvSpPr>
        <p:spPr>
          <a:xfrm>
            <a:off x="8610600" y="6356350"/>
            <a:ext cx="2743200" cy="365125"/>
          </a:xfrm>
          <a:prstGeom prst="rect">
            <a:avLst/>
          </a:prstGeom>
        </p:spPr>
        <p:txBody>
          <a:bodyPr/>
          <a:lstStyle/>
          <a:p>
            <a:fld id="{6A14E4A2-DAB8-445A-8EA9-7CF866B4F1C9}" type="slidenum">
              <a:rPr lang="en-GB" smtClean="0"/>
              <a:t>‹#›</a:t>
            </a:fld>
            <a:endParaRPr lang="en-GB"/>
          </a:p>
        </p:txBody>
      </p:sp>
    </p:spTree>
    <p:extLst>
      <p:ext uri="{BB962C8B-B14F-4D97-AF65-F5344CB8AC3E}">
        <p14:creationId xmlns:p14="http://schemas.microsoft.com/office/powerpoint/2010/main" val="378932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4797-AAB9-8435-1DAA-8F2E3F263C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ABDD125-FE5A-BD8E-E72D-F77F4794A9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6ED4C54-B71A-CF40-D5A6-9F843E44F2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12D928-A5EA-5D77-2AD8-9E47FE5A0F67}"/>
              </a:ext>
            </a:extLst>
          </p:cNvPr>
          <p:cNvSpPr>
            <a:spLocks noGrp="1"/>
          </p:cNvSpPr>
          <p:nvPr>
            <p:ph type="dt" sz="half" idx="10"/>
          </p:nvPr>
        </p:nvSpPr>
        <p:spPr>
          <a:xfrm>
            <a:off x="838200" y="6356350"/>
            <a:ext cx="2743200" cy="365125"/>
          </a:xfrm>
          <a:prstGeom prst="rect">
            <a:avLst/>
          </a:prstGeom>
        </p:spPr>
        <p:txBody>
          <a:bodyPr/>
          <a:lstStyle/>
          <a:p>
            <a:fld id="{17F0D5A0-0863-4BD6-9FF7-79FD7E835A9C}" type="datetimeFigureOut">
              <a:rPr lang="en-GB" smtClean="0"/>
              <a:t>10/12/2025</a:t>
            </a:fld>
            <a:endParaRPr lang="en-GB"/>
          </a:p>
        </p:txBody>
      </p:sp>
      <p:sp>
        <p:nvSpPr>
          <p:cNvPr id="6" name="Footer Placeholder 5">
            <a:extLst>
              <a:ext uri="{FF2B5EF4-FFF2-40B4-BE49-F238E27FC236}">
                <a16:creationId xmlns:a16="http://schemas.microsoft.com/office/drawing/2014/main" id="{1C03E9E5-D659-36AB-F1A7-C834D634688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B64F96DD-12F9-FCD3-F561-F0730D7F6520}"/>
              </a:ext>
            </a:extLst>
          </p:cNvPr>
          <p:cNvSpPr>
            <a:spLocks noGrp="1"/>
          </p:cNvSpPr>
          <p:nvPr>
            <p:ph type="sldNum" sz="quarter" idx="12"/>
          </p:nvPr>
        </p:nvSpPr>
        <p:spPr>
          <a:xfrm>
            <a:off x="8610600" y="6356350"/>
            <a:ext cx="2743200" cy="365125"/>
          </a:xfrm>
          <a:prstGeom prst="rect">
            <a:avLst/>
          </a:prstGeom>
        </p:spPr>
        <p:txBody>
          <a:bodyPr/>
          <a:lstStyle/>
          <a:p>
            <a:fld id="{6A14E4A2-DAB8-445A-8EA9-7CF866B4F1C9}" type="slidenum">
              <a:rPr lang="en-GB" smtClean="0"/>
              <a:t>‹#›</a:t>
            </a:fld>
            <a:endParaRPr lang="en-GB"/>
          </a:p>
        </p:txBody>
      </p:sp>
    </p:spTree>
    <p:extLst>
      <p:ext uri="{BB962C8B-B14F-4D97-AF65-F5344CB8AC3E}">
        <p14:creationId xmlns:p14="http://schemas.microsoft.com/office/powerpoint/2010/main" val="255937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46C7-3DF7-BDE4-7A98-FC4D630C742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4E26EF-AF44-A5EF-72C0-A9B442E46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C18F6F-BFF3-D1D8-6F57-0EFCA94A32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EFABBEC-18B8-7B8C-B8AD-8447786E7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2C888E-F7F2-11FD-CB9F-F539283A80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2D22FB-AEF7-1156-3479-2E6BF90B425C}"/>
              </a:ext>
            </a:extLst>
          </p:cNvPr>
          <p:cNvSpPr>
            <a:spLocks noGrp="1"/>
          </p:cNvSpPr>
          <p:nvPr>
            <p:ph type="dt" sz="half" idx="10"/>
          </p:nvPr>
        </p:nvSpPr>
        <p:spPr>
          <a:xfrm>
            <a:off x="838200" y="6356350"/>
            <a:ext cx="2743200" cy="365125"/>
          </a:xfrm>
          <a:prstGeom prst="rect">
            <a:avLst/>
          </a:prstGeom>
        </p:spPr>
        <p:txBody>
          <a:bodyPr/>
          <a:lstStyle/>
          <a:p>
            <a:fld id="{17F0D5A0-0863-4BD6-9FF7-79FD7E835A9C}" type="datetimeFigureOut">
              <a:rPr lang="en-GB" smtClean="0"/>
              <a:t>10/12/2025</a:t>
            </a:fld>
            <a:endParaRPr lang="en-GB"/>
          </a:p>
        </p:txBody>
      </p:sp>
      <p:sp>
        <p:nvSpPr>
          <p:cNvPr id="8" name="Footer Placeholder 7">
            <a:extLst>
              <a:ext uri="{FF2B5EF4-FFF2-40B4-BE49-F238E27FC236}">
                <a16:creationId xmlns:a16="http://schemas.microsoft.com/office/drawing/2014/main" id="{C734AF95-CBB4-F788-1C0F-08478E6A2FF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183E3693-78CB-5582-2549-3AC6FB48FA2A}"/>
              </a:ext>
            </a:extLst>
          </p:cNvPr>
          <p:cNvSpPr>
            <a:spLocks noGrp="1"/>
          </p:cNvSpPr>
          <p:nvPr>
            <p:ph type="sldNum" sz="quarter" idx="12"/>
          </p:nvPr>
        </p:nvSpPr>
        <p:spPr>
          <a:xfrm>
            <a:off x="8610600" y="6356350"/>
            <a:ext cx="2743200" cy="365125"/>
          </a:xfrm>
          <a:prstGeom prst="rect">
            <a:avLst/>
          </a:prstGeom>
        </p:spPr>
        <p:txBody>
          <a:bodyPr/>
          <a:lstStyle/>
          <a:p>
            <a:fld id="{6A14E4A2-DAB8-445A-8EA9-7CF866B4F1C9}" type="slidenum">
              <a:rPr lang="en-GB" smtClean="0"/>
              <a:t>‹#›</a:t>
            </a:fld>
            <a:endParaRPr lang="en-GB"/>
          </a:p>
        </p:txBody>
      </p:sp>
    </p:spTree>
    <p:extLst>
      <p:ext uri="{BB962C8B-B14F-4D97-AF65-F5344CB8AC3E}">
        <p14:creationId xmlns:p14="http://schemas.microsoft.com/office/powerpoint/2010/main" val="686670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AF58-8ABE-5935-28FC-7533468EA5A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F93DDF-22B2-8DA4-701C-CC7A8087B11D}"/>
              </a:ext>
            </a:extLst>
          </p:cNvPr>
          <p:cNvSpPr>
            <a:spLocks noGrp="1"/>
          </p:cNvSpPr>
          <p:nvPr>
            <p:ph type="dt" sz="half" idx="10"/>
          </p:nvPr>
        </p:nvSpPr>
        <p:spPr>
          <a:xfrm>
            <a:off x="838200" y="6356350"/>
            <a:ext cx="2743200" cy="365125"/>
          </a:xfrm>
          <a:prstGeom prst="rect">
            <a:avLst/>
          </a:prstGeom>
        </p:spPr>
        <p:txBody>
          <a:bodyPr/>
          <a:lstStyle/>
          <a:p>
            <a:fld id="{17F0D5A0-0863-4BD6-9FF7-79FD7E835A9C}" type="datetimeFigureOut">
              <a:rPr lang="en-GB" smtClean="0"/>
              <a:t>10/12/2025</a:t>
            </a:fld>
            <a:endParaRPr lang="en-GB"/>
          </a:p>
        </p:txBody>
      </p:sp>
      <p:sp>
        <p:nvSpPr>
          <p:cNvPr id="4" name="Footer Placeholder 3">
            <a:extLst>
              <a:ext uri="{FF2B5EF4-FFF2-40B4-BE49-F238E27FC236}">
                <a16:creationId xmlns:a16="http://schemas.microsoft.com/office/drawing/2014/main" id="{19C2FA85-3F71-0C7F-735E-69B192367CC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9A321C75-7BB2-F04F-0FBA-076D1472EA8B}"/>
              </a:ext>
            </a:extLst>
          </p:cNvPr>
          <p:cNvSpPr>
            <a:spLocks noGrp="1"/>
          </p:cNvSpPr>
          <p:nvPr>
            <p:ph type="sldNum" sz="quarter" idx="12"/>
          </p:nvPr>
        </p:nvSpPr>
        <p:spPr>
          <a:xfrm>
            <a:off x="8610600" y="6356350"/>
            <a:ext cx="2743200" cy="365125"/>
          </a:xfrm>
          <a:prstGeom prst="rect">
            <a:avLst/>
          </a:prstGeom>
        </p:spPr>
        <p:txBody>
          <a:bodyPr/>
          <a:lstStyle/>
          <a:p>
            <a:fld id="{6A14E4A2-DAB8-445A-8EA9-7CF866B4F1C9}" type="slidenum">
              <a:rPr lang="en-GB" smtClean="0"/>
              <a:t>‹#›</a:t>
            </a:fld>
            <a:endParaRPr lang="en-GB"/>
          </a:p>
        </p:txBody>
      </p:sp>
    </p:spTree>
    <p:extLst>
      <p:ext uri="{BB962C8B-B14F-4D97-AF65-F5344CB8AC3E}">
        <p14:creationId xmlns:p14="http://schemas.microsoft.com/office/powerpoint/2010/main" val="4117359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E11BFF-2A6C-FF4A-F12D-DC7196E16B40}"/>
              </a:ext>
            </a:extLst>
          </p:cNvPr>
          <p:cNvSpPr>
            <a:spLocks noGrp="1"/>
          </p:cNvSpPr>
          <p:nvPr>
            <p:ph type="dt" sz="half" idx="10"/>
          </p:nvPr>
        </p:nvSpPr>
        <p:spPr>
          <a:xfrm>
            <a:off x="838200" y="6356350"/>
            <a:ext cx="2743200" cy="365125"/>
          </a:xfrm>
          <a:prstGeom prst="rect">
            <a:avLst/>
          </a:prstGeom>
        </p:spPr>
        <p:txBody>
          <a:bodyPr/>
          <a:lstStyle/>
          <a:p>
            <a:fld id="{17F0D5A0-0863-4BD6-9FF7-79FD7E835A9C}" type="datetimeFigureOut">
              <a:rPr lang="en-GB" smtClean="0"/>
              <a:t>10/12/2025</a:t>
            </a:fld>
            <a:endParaRPr lang="en-GB"/>
          </a:p>
        </p:txBody>
      </p:sp>
      <p:sp>
        <p:nvSpPr>
          <p:cNvPr id="3" name="Footer Placeholder 2">
            <a:extLst>
              <a:ext uri="{FF2B5EF4-FFF2-40B4-BE49-F238E27FC236}">
                <a16:creationId xmlns:a16="http://schemas.microsoft.com/office/drawing/2014/main" id="{F6C7345B-2C24-65C6-FE36-97552445489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F41F7E5A-8E6A-624B-6E19-1FE51E0E086F}"/>
              </a:ext>
            </a:extLst>
          </p:cNvPr>
          <p:cNvSpPr>
            <a:spLocks noGrp="1"/>
          </p:cNvSpPr>
          <p:nvPr>
            <p:ph type="sldNum" sz="quarter" idx="12"/>
          </p:nvPr>
        </p:nvSpPr>
        <p:spPr>
          <a:xfrm>
            <a:off x="8610600" y="6356350"/>
            <a:ext cx="2743200" cy="365125"/>
          </a:xfrm>
          <a:prstGeom prst="rect">
            <a:avLst/>
          </a:prstGeom>
        </p:spPr>
        <p:txBody>
          <a:bodyPr/>
          <a:lstStyle/>
          <a:p>
            <a:fld id="{6A14E4A2-DAB8-445A-8EA9-7CF866B4F1C9}" type="slidenum">
              <a:rPr lang="en-GB" smtClean="0"/>
              <a:t>‹#›</a:t>
            </a:fld>
            <a:endParaRPr lang="en-GB"/>
          </a:p>
        </p:txBody>
      </p:sp>
    </p:spTree>
    <p:extLst>
      <p:ext uri="{BB962C8B-B14F-4D97-AF65-F5344CB8AC3E}">
        <p14:creationId xmlns:p14="http://schemas.microsoft.com/office/powerpoint/2010/main" val="314452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56404-0D6A-A9FC-EC50-AA8F03F91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1074531-6FD9-9DCE-59BC-DEE7D6C067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987E43-4E9F-952D-E055-438E9B9C1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4608C7-FCD0-13C8-B99F-BE3AF77D14BB}"/>
              </a:ext>
            </a:extLst>
          </p:cNvPr>
          <p:cNvSpPr>
            <a:spLocks noGrp="1"/>
          </p:cNvSpPr>
          <p:nvPr>
            <p:ph type="dt" sz="half" idx="10"/>
          </p:nvPr>
        </p:nvSpPr>
        <p:spPr>
          <a:xfrm>
            <a:off x="838200" y="6356350"/>
            <a:ext cx="2743200" cy="365125"/>
          </a:xfrm>
          <a:prstGeom prst="rect">
            <a:avLst/>
          </a:prstGeom>
        </p:spPr>
        <p:txBody>
          <a:bodyPr/>
          <a:lstStyle/>
          <a:p>
            <a:fld id="{17F0D5A0-0863-4BD6-9FF7-79FD7E835A9C}" type="datetimeFigureOut">
              <a:rPr lang="en-GB" smtClean="0"/>
              <a:t>10/12/2025</a:t>
            </a:fld>
            <a:endParaRPr lang="en-GB"/>
          </a:p>
        </p:txBody>
      </p:sp>
      <p:sp>
        <p:nvSpPr>
          <p:cNvPr id="6" name="Footer Placeholder 5">
            <a:extLst>
              <a:ext uri="{FF2B5EF4-FFF2-40B4-BE49-F238E27FC236}">
                <a16:creationId xmlns:a16="http://schemas.microsoft.com/office/drawing/2014/main" id="{22CE2F6B-1E73-491F-AF2E-5B6CA7A404F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8CCF6EA5-1058-F126-3802-5BCA7BCDF09C}"/>
              </a:ext>
            </a:extLst>
          </p:cNvPr>
          <p:cNvSpPr>
            <a:spLocks noGrp="1"/>
          </p:cNvSpPr>
          <p:nvPr>
            <p:ph type="sldNum" sz="quarter" idx="12"/>
          </p:nvPr>
        </p:nvSpPr>
        <p:spPr>
          <a:xfrm>
            <a:off x="8610600" y="6356350"/>
            <a:ext cx="2743200" cy="365125"/>
          </a:xfrm>
          <a:prstGeom prst="rect">
            <a:avLst/>
          </a:prstGeom>
        </p:spPr>
        <p:txBody>
          <a:bodyPr/>
          <a:lstStyle/>
          <a:p>
            <a:fld id="{6A14E4A2-DAB8-445A-8EA9-7CF866B4F1C9}" type="slidenum">
              <a:rPr lang="en-GB" smtClean="0"/>
              <a:t>‹#›</a:t>
            </a:fld>
            <a:endParaRPr lang="en-GB"/>
          </a:p>
        </p:txBody>
      </p:sp>
    </p:spTree>
    <p:extLst>
      <p:ext uri="{BB962C8B-B14F-4D97-AF65-F5344CB8AC3E}">
        <p14:creationId xmlns:p14="http://schemas.microsoft.com/office/powerpoint/2010/main" val="252704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B6444-A041-DE55-2C4B-287ACD55E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0356556-6366-FD27-913C-505E700978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0B5A05D-C192-5615-9549-AEEF5A73C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CC75D-BB4A-6A62-1AFC-8073B1F2D545}"/>
              </a:ext>
            </a:extLst>
          </p:cNvPr>
          <p:cNvSpPr>
            <a:spLocks noGrp="1"/>
          </p:cNvSpPr>
          <p:nvPr>
            <p:ph type="dt" sz="half" idx="10"/>
          </p:nvPr>
        </p:nvSpPr>
        <p:spPr>
          <a:xfrm>
            <a:off x="838200" y="6356350"/>
            <a:ext cx="2743200" cy="365125"/>
          </a:xfrm>
          <a:prstGeom prst="rect">
            <a:avLst/>
          </a:prstGeom>
        </p:spPr>
        <p:txBody>
          <a:bodyPr/>
          <a:lstStyle/>
          <a:p>
            <a:fld id="{17F0D5A0-0863-4BD6-9FF7-79FD7E835A9C}" type="datetimeFigureOut">
              <a:rPr lang="en-GB" smtClean="0"/>
              <a:t>10/12/2025</a:t>
            </a:fld>
            <a:endParaRPr lang="en-GB"/>
          </a:p>
        </p:txBody>
      </p:sp>
      <p:sp>
        <p:nvSpPr>
          <p:cNvPr id="6" name="Footer Placeholder 5">
            <a:extLst>
              <a:ext uri="{FF2B5EF4-FFF2-40B4-BE49-F238E27FC236}">
                <a16:creationId xmlns:a16="http://schemas.microsoft.com/office/drawing/2014/main" id="{3B30B54C-9520-2FBE-33BE-8EE1F959410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7654CD1-1050-31B2-3965-889D21BD94F9}"/>
              </a:ext>
            </a:extLst>
          </p:cNvPr>
          <p:cNvSpPr>
            <a:spLocks noGrp="1"/>
          </p:cNvSpPr>
          <p:nvPr>
            <p:ph type="sldNum" sz="quarter" idx="12"/>
          </p:nvPr>
        </p:nvSpPr>
        <p:spPr>
          <a:xfrm>
            <a:off x="8610600" y="6356350"/>
            <a:ext cx="2743200" cy="365125"/>
          </a:xfrm>
          <a:prstGeom prst="rect">
            <a:avLst/>
          </a:prstGeom>
        </p:spPr>
        <p:txBody>
          <a:bodyPr/>
          <a:lstStyle/>
          <a:p>
            <a:fld id="{6A14E4A2-DAB8-445A-8EA9-7CF866B4F1C9}" type="slidenum">
              <a:rPr lang="en-GB" smtClean="0"/>
              <a:t>‹#›</a:t>
            </a:fld>
            <a:endParaRPr lang="en-GB"/>
          </a:p>
        </p:txBody>
      </p:sp>
    </p:spTree>
    <p:extLst>
      <p:ext uri="{BB962C8B-B14F-4D97-AF65-F5344CB8AC3E}">
        <p14:creationId xmlns:p14="http://schemas.microsoft.com/office/powerpoint/2010/main" val="2627487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4AF9B-0E5F-020F-AE7F-02FC1C1370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D99B98F-651E-E975-77C1-DE8801E81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5" name="Picture 24">
            <a:extLst>
              <a:ext uri="{FF2B5EF4-FFF2-40B4-BE49-F238E27FC236}">
                <a16:creationId xmlns:a16="http://schemas.microsoft.com/office/drawing/2014/main" id="{931A796C-FC94-0794-4E5D-C8CA73CFF4A0}"/>
              </a:ext>
            </a:extLst>
          </p:cNvPr>
          <p:cNvPicPr>
            <a:picLocks noChangeAspect="1"/>
          </p:cNvPicPr>
          <p:nvPr userDrawn="1"/>
        </p:nvPicPr>
        <p:blipFill>
          <a:blip r:embed="rId16"/>
          <a:stretch>
            <a:fillRect/>
          </a:stretch>
        </p:blipFill>
        <p:spPr>
          <a:xfrm>
            <a:off x="96032" y="79753"/>
            <a:ext cx="2049200" cy="433432"/>
          </a:xfrm>
          <a:prstGeom prst="rect">
            <a:avLst/>
          </a:prstGeom>
        </p:spPr>
      </p:pic>
      <p:pic>
        <p:nvPicPr>
          <p:cNvPr id="27" name="Picture 26">
            <a:extLst>
              <a:ext uri="{FF2B5EF4-FFF2-40B4-BE49-F238E27FC236}">
                <a16:creationId xmlns:a16="http://schemas.microsoft.com/office/drawing/2014/main" id="{31604B46-5487-12AF-C780-29ED9CCAE1DC}"/>
              </a:ext>
            </a:extLst>
          </p:cNvPr>
          <p:cNvPicPr>
            <a:picLocks noChangeAspect="1"/>
          </p:cNvPicPr>
          <p:nvPr userDrawn="1"/>
        </p:nvPicPr>
        <p:blipFill>
          <a:blip r:embed="rId17"/>
          <a:stretch>
            <a:fillRect/>
          </a:stretch>
        </p:blipFill>
        <p:spPr>
          <a:xfrm>
            <a:off x="2252565" y="5982147"/>
            <a:ext cx="7481596" cy="1021456"/>
          </a:xfrm>
          <a:prstGeom prst="rect">
            <a:avLst/>
          </a:prstGeom>
        </p:spPr>
      </p:pic>
    </p:spTree>
    <p:extLst>
      <p:ext uri="{BB962C8B-B14F-4D97-AF65-F5344CB8AC3E}">
        <p14:creationId xmlns:p14="http://schemas.microsoft.com/office/powerpoint/2010/main" val="822284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pfl-dlab/GoogleTrendsAnchorBank"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image" Target="../media/image77.tiff"/><Relationship Id="rId7" Type="http://schemas.openxmlformats.org/officeDocument/2006/relationships/image" Target="../media/image81.tiff"/><Relationship Id="rId2" Type="http://schemas.openxmlformats.org/officeDocument/2006/relationships/image" Target="../media/image76.tiff"/><Relationship Id="rId1" Type="http://schemas.openxmlformats.org/officeDocument/2006/relationships/slideLayout" Target="../slideLayouts/slideLayout4.xml"/><Relationship Id="rId6" Type="http://schemas.openxmlformats.org/officeDocument/2006/relationships/image" Target="../media/image80.tiff"/><Relationship Id="rId5" Type="http://schemas.openxmlformats.org/officeDocument/2006/relationships/image" Target="../media/image79.tiff"/><Relationship Id="rId10" Type="http://schemas.openxmlformats.org/officeDocument/2006/relationships/image" Target="../media/image84.png"/><Relationship Id="rId4" Type="http://schemas.openxmlformats.org/officeDocument/2006/relationships/image" Target="../media/image78.tiff"/><Relationship Id="rId9" Type="http://schemas.openxmlformats.org/officeDocument/2006/relationships/image" Target="../media/image83.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bmcpublichealth.biomedcentral.com/articles/10.1186/s12889-018-5367-z"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www.reddit.com/dev/api/"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ccountscenter.facebook.com/info_and_permissions" TargetMode="External"/><Relationship Id="rId2" Type="http://schemas.openxmlformats.org/officeDocument/2006/relationships/hyperlink" Target="https://takeout.google.com/settings/takeout?pli=1"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account.microsoft.com/privacy/web-search"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 Id="rId4" Type="http://schemas.openxmlformats.org/officeDocument/2006/relationships/chart" Target="../charts/char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chart" Target="../charts/chart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theblog.okcupid.com/the-big-lies-people-tell-in-online-dating-a9e3990d6ae2"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trends.google.com/trends/explore?date=today%205-y&amp;geo=GB&amp;q=%2Fm%2F0mzt3&amp;hl=en" TargetMode="External"/><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ll with a number of green and blue lines&#10;&#10;Description automatically generated with medium confidence">
            <a:extLst>
              <a:ext uri="{FF2B5EF4-FFF2-40B4-BE49-F238E27FC236}">
                <a16:creationId xmlns:a16="http://schemas.microsoft.com/office/drawing/2014/main" id="{FE1C677A-A2D8-A972-9DC3-C92867D81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60" y="1121116"/>
            <a:ext cx="6553277" cy="3687017"/>
          </a:xfrm>
          <a:prstGeom prst="roundRect">
            <a:avLst/>
          </a:prstGeom>
        </p:spPr>
      </p:pic>
      <p:sp>
        <p:nvSpPr>
          <p:cNvPr id="8" name="Title 1">
            <a:extLst>
              <a:ext uri="{FF2B5EF4-FFF2-40B4-BE49-F238E27FC236}">
                <a16:creationId xmlns:a16="http://schemas.microsoft.com/office/drawing/2014/main" id="{665BCA4C-349C-A71B-E416-1090124A6CD6}"/>
              </a:ext>
            </a:extLst>
          </p:cNvPr>
          <p:cNvSpPr>
            <a:spLocks noGrp="1" noRot="1" noMove="1" noResize="1" noEditPoints="1" noAdjustHandles="1" noChangeArrowheads="1" noChangeShapeType="1"/>
          </p:cNvSpPr>
          <p:nvPr>
            <p:ph type="ctrTitle"/>
          </p:nvPr>
        </p:nvSpPr>
        <p:spPr>
          <a:xfrm>
            <a:off x="7692705" y="1121116"/>
            <a:ext cx="4153972" cy="1278135"/>
          </a:xfrm>
        </p:spPr>
        <p:txBody>
          <a:bodyPr>
            <a:normAutofit/>
          </a:bodyPr>
          <a:lstStyle/>
          <a:p>
            <a:r>
              <a:rPr lang="en-GB" sz="3600" b="1"/>
              <a:t>Digital Epidemiology</a:t>
            </a:r>
          </a:p>
        </p:txBody>
      </p:sp>
      <p:sp>
        <p:nvSpPr>
          <p:cNvPr id="10" name="Subtitle 2">
            <a:extLst>
              <a:ext uri="{FF2B5EF4-FFF2-40B4-BE49-F238E27FC236}">
                <a16:creationId xmlns:a16="http://schemas.microsoft.com/office/drawing/2014/main" id="{EC253A18-50C6-054F-AD06-112D49F5F33D}"/>
              </a:ext>
            </a:extLst>
          </p:cNvPr>
          <p:cNvSpPr>
            <a:spLocks noGrp="1" noRot="1" noMove="1" noResize="1" noEditPoints="1" noAdjustHandles="1" noChangeArrowheads="1" noChangeShapeType="1"/>
          </p:cNvSpPr>
          <p:nvPr>
            <p:ph type="subTitle" idx="1"/>
          </p:nvPr>
        </p:nvSpPr>
        <p:spPr>
          <a:xfrm>
            <a:off x="7843705" y="3120706"/>
            <a:ext cx="3665989" cy="1687428"/>
          </a:xfrm>
        </p:spPr>
        <p:txBody>
          <a:bodyPr/>
          <a:lstStyle/>
          <a:p>
            <a:r>
              <a:rPr lang="en-GB"/>
              <a:t>Ingemar J. Cox, UCL</a:t>
            </a:r>
          </a:p>
          <a:p>
            <a:r>
              <a:rPr lang="en-GB"/>
              <a:t>Elad Yom-Tov, BIU</a:t>
            </a:r>
          </a:p>
        </p:txBody>
      </p:sp>
      <p:sp>
        <p:nvSpPr>
          <p:cNvPr id="2" name="TextBox 1">
            <a:extLst>
              <a:ext uri="{FF2B5EF4-FFF2-40B4-BE49-F238E27FC236}">
                <a16:creationId xmlns:a16="http://schemas.microsoft.com/office/drawing/2014/main" id="{8C3FC8BC-3164-C413-56F1-6223B13CB32B}"/>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18c95c19-d0f0-4bb1-933d-a95ae7d45694</a:t>
            </a:r>
          </a:p>
        </p:txBody>
      </p:sp>
    </p:spTree>
    <p:extLst>
      <p:ext uri="{BB962C8B-B14F-4D97-AF65-F5344CB8AC3E}">
        <p14:creationId xmlns:p14="http://schemas.microsoft.com/office/powerpoint/2010/main" val="2238502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FA2F8-88F3-7781-C9A8-A746CEA67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03926-64EB-25BD-E903-E6E0C3820D3E}"/>
              </a:ext>
            </a:extLst>
          </p:cNvPr>
          <p:cNvSpPr>
            <a:spLocks noGrp="1"/>
          </p:cNvSpPr>
          <p:nvPr>
            <p:ph type="title"/>
          </p:nvPr>
        </p:nvSpPr>
        <p:spPr/>
        <p:txBody>
          <a:bodyPr/>
          <a:lstStyle/>
          <a:p>
            <a:r>
              <a:rPr lang="en-US"/>
              <a:t>Aggregate data: Google Trends</a:t>
            </a:r>
            <a:endParaRPr lang="en-IL"/>
          </a:p>
        </p:txBody>
      </p:sp>
      <p:sp>
        <p:nvSpPr>
          <p:cNvPr id="3" name="Content Placeholder 2">
            <a:extLst>
              <a:ext uri="{FF2B5EF4-FFF2-40B4-BE49-F238E27FC236}">
                <a16:creationId xmlns:a16="http://schemas.microsoft.com/office/drawing/2014/main" id="{BE60C132-266F-FD0B-6795-03B9CFA71BE4}"/>
              </a:ext>
            </a:extLst>
          </p:cNvPr>
          <p:cNvSpPr>
            <a:spLocks noGrp="1"/>
          </p:cNvSpPr>
          <p:nvPr>
            <p:ph idx="1"/>
          </p:nvPr>
        </p:nvSpPr>
        <p:spPr/>
        <p:txBody>
          <a:bodyPr/>
          <a:lstStyle/>
          <a:p>
            <a:r>
              <a:rPr lang="en-US"/>
              <a:t>Search volume for individual search terms or for topics</a:t>
            </a:r>
          </a:p>
          <a:p>
            <a:r>
              <a:rPr lang="en-US"/>
              <a:t>Temporal resolution depends on time span (minutes to months)</a:t>
            </a:r>
          </a:p>
          <a:p>
            <a:pPr lvl="1"/>
            <a:r>
              <a:rPr lang="en-US"/>
              <a:t>Since 2004</a:t>
            </a:r>
          </a:p>
          <a:p>
            <a:r>
              <a:rPr lang="en-US"/>
              <a:t>Spatial resolution at the level of subregions or cities</a:t>
            </a:r>
          </a:p>
          <a:p>
            <a:r>
              <a:rPr lang="en-US"/>
              <a:t>Search volume is normalized</a:t>
            </a:r>
          </a:p>
          <a:p>
            <a:pPr lvl="1"/>
            <a:r>
              <a:rPr lang="en-US"/>
              <a:t>Can compare up to 5 searches simultaneously </a:t>
            </a:r>
          </a:p>
          <a:p>
            <a:pPr lvl="1"/>
            <a:r>
              <a:rPr lang="en-US"/>
              <a:t>But that can be overcome: </a:t>
            </a:r>
          </a:p>
          <a:p>
            <a:pPr lvl="2"/>
            <a:r>
              <a:rPr lang="en-US"/>
              <a:t>Google Health Trends</a:t>
            </a:r>
          </a:p>
          <a:p>
            <a:pPr lvl="2"/>
            <a:r>
              <a:rPr lang="en-US">
                <a:hlinkClick r:id="rId2"/>
              </a:rPr>
              <a:t>https://github.com/epfl-dlab/GoogleTrendsAnchorBank</a:t>
            </a:r>
            <a:r>
              <a:rPr lang="en-US"/>
              <a:t> </a:t>
            </a:r>
          </a:p>
        </p:txBody>
      </p:sp>
    </p:spTree>
    <p:extLst>
      <p:ext uri="{BB962C8B-B14F-4D97-AF65-F5344CB8AC3E}">
        <p14:creationId xmlns:p14="http://schemas.microsoft.com/office/powerpoint/2010/main" val="9937263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10;&#10;Description automatically generated">
            <a:extLst>
              <a:ext uri="{FF2B5EF4-FFF2-40B4-BE49-F238E27FC236}">
                <a16:creationId xmlns:a16="http://schemas.microsoft.com/office/drawing/2014/main" id="{9782646C-DC0E-A1A1-DAA9-2E987722E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34" y="1034791"/>
            <a:ext cx="7933960" cy="4788418"/>
          </a:xfrm>
          <a:prstGeom prst="rect">
            <a:avLst/>
          </a:prstGeom>
        </p:spPr>
      </p:pic>
    </p:spTree>
    <p:extLst>
      <p:ext uri="{BB962C8B-B14F-4D97-AF65-F5344CB8AC3E}">
        <p14:creationId xmlns:p14="http://schemas.microsoft.com/office/powerpoint/2010/main" val="8488348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197E-9FD1-CE2D-13A7-014B70C92B57}"/>
              </a:ext>
            </a:extLst>
          </p:cNvPr>
          <p:cNvSpPr>
            <a:spLocks noGrp="1"/>
          </p:cNvSpPr>
          <p:nvPr>
            <p:ph type="title"/>
          </p:nvPr>
        </p:nvSpPr>
        <p:spPr/>
        <p:txBody>
          <a:bodyPr/>
          <a:lstStyle/>
          <a:p>
            <a:r>
              <a:rPr lang="en-US"/>
              <a:t>Predicting the future</a:t>
            </a:r>
          </a:p>
        </p:txBody>
      </p:sp>
      <p:graphicFrame>
        <p:nvGraphicFramePr>
          <p:cNvPr id="9" name="Content Placeholder 8">
            <a:extLst>
              <a:ext uri="{FF2B5EF4-FFF2-40B4-BE49-F238E27FC236}">
                <a16:creationId xmlns:a16="http://schemas.microsoft.com/office/drawing/2014/main" id="{77E708A5-8E4F-A13E-138C-E264D9B8A0A6}"/>
              </a:ext>
            </a:extLst>
          </p:cNvPr>
          <p:cNvGraphicFramePr>
            <a:graphicFrameLocks noGrp="1"/>
          </p:cNvGraphicFramePr>
          <p:nvPr>
            <p:ph idx="1"/>
          </p:nvPr>
        </p:nvGraphicFramePr>
        <p:xfrm>
          <a:off x="838200" y="1825625"/>
          <a:ext cx="5907657" cy="3082805"/>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descr="A graph of a graph&#10;&#10;Description automatically generated">
            <a:extLst>
              <a:ext uri="{FF2B5EF4-FFF2-40B4-BE49-F238E27FC236}">
                <a16:creationId xmlns:a16="http://schemas.microsoft.com/office/drawing/2014/main" id="{9A627E50-FCC7-7945-A34E-07EFDB33B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510" y="1576873"/>
            <a:ext cx="4678752" cy="2806537"/>
          </a:xfrm>
          <a:prstGeom prst="rect">
            <a:avLst/>
          </a:prstGeom>
        </p:spPr>
      </p:pic>
    </p:spTree>
    <p:extLst>
      <p:ext uri="{BB962C8B-B14F-4D97-AF65-F5344CB8AC3E}">
        <p14:creationId xmlns:p14="http://schemas.microsoft.com/office/powerpoint/2010/main" val="25507179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186C-3691-0084-9665-D1EDC8B1F8E0}"/>
              </a:ext>
            </a:extLst>
          </p:cNvPr>
          <p:cNvSpPr>
            <a:spLocks noGrp="1"/>
          </p:cNvSpPr>
          <p:nvPr>
            <p:ph type="title"/>
          </p:nvPr>
        </p:nvSpPr>
        <p:spPr/>
        <p:txBody>
          <a:bodyPr/>
          <a:lstStyle/>
          <a:p>
            <a:r>
              <a:rPr lang="en-US"/>
              <a:t>Summary </a:t>
            </a:r>
            <a:endParaRPr lang="en-IL"/>
          </a:p>
        </p:txBody>
      </p:sp>
      <p:sp>
        <p:nvSpPr>
          <p:cNvPr id="3" name="Content Placeholder 2">
            <a:extLst>
              <a:ext uri="{FF2B5EF4-FFF2-40B4-BE49-F238E27FC236}">
                <a16:creationId xmlns:a16="http://schemas.microsoft.com/office/drawing/2014/main" id="{6AE0A7DE-0625-C8A1-87CC-B908FFCD3A30}"/>
              </a:ext>
            </a:extLst>
          </p:cNvPr>
          <p:cNvSpPr>
            <a:spLocks noGrp="1"/>
          </p:cNvSpPr>
          <p:nvPr>
            <p:ph idx="1"/>
          </p:nvPr>
        </p:nvSpPr>
        <p:spPr/>
        <p:txBody>
          <a:bodyPr/>
          <a:lstStyle/>
          <a:p>
            <a:r>
              <a:rPr lang="en-US" dirty="0"/>
              <a:t>Potential (very) large cohorts</a:t>
            </a:r>
          </a:p>
          <a:p>
            <a:pPr lvl="1"/>
            <a:r>
              <a:rPr lang="en-US" dirty="0"/>
              <a:t>Complementary to traditional cohorts</a:t>
            </a:r>
          </a:p>
          <a:p>
            <a:pPr lvl="1"/>
            <a:r>
              <a:rPr lang="en-US" dirty="0"/>
              <a:t>Unknown or skewed demographics</a:t>
            </a:r>
          </a:p>
          <a:p>
            <a:r>
              <a:rPr lang="en-US" dirty="0"/>
              <a:t>Sometimes easier to “recruit”</a:t>
            </a:r>
          </a:p>
          <a:p>
            <a:pPr lvl="1"/>
            <a:r>
              <a:rPr lang="en-US" dirty="0"/>
              <a:t>Monitoring mass gatherings</a:t>
            </a:r>
          </a:p>
          <a:p>
            <a:pPr lvl="1"/>
            <a:r>
              <a:rPr lang="en-US" dirty="0"/>
              <a:t>Highly sensitive/private topics, e.g. age at first-time sex</a:t>
            </a:r>
          </a:p>
          <a:p>
            <a:r>
              <a:rPr lang="en-US" dirty="0"/>
              <a:t>Lower latency</a:t>
            </a:r>
          </a:p>
          <a:p>
            <a:r>
              <a:rPr lang="en-US" dirty="0"/>
              <a:t>Demonstrated utility during early stages of COVID pandemic</a:t>
            </a:r>
            <a:endParaRPr lang="en-IL"/>
          </a:p>
        </p:txBody>
      </p:sp>
    </p:spTree>
    <p:extLst>
      <p:ext uri="{BB962C8B-B14F-4D97-AF65-F5344CB8AC3E}">
        <p14:creationId xmlns:p14="http://schemas.microsoft.com/office/powerpoint/2010/main" val="28925057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247E4-AA8F-9EB8-923C-BC4B4BD40CA7}"/>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7724D50B-5211-E962-1BF4-8BC00FB4A7CB}"/>
              </a:ext>
            </a:extLst>
          </p:cNvPr>
          <p:cNvSpPr>
            <a:spLocks noGrp="1"/>
          </p:cNvSpPr>
          <p:nvPr>
            <p:ph idx="1"/>
          </p:nvPr>
        </p:nvSpPr>
        <p:spPr/>
        <p:txBody>
          <a:bodyPr anchor="ctr"/>
          <a:lstStyle/>
          <a:p>
            <a:pPr marL="0" indent="0">
              <a:buNone/>
            </a:pPr>
            <a:r>
              <a:rPr lang="en-US" dirty="0"/>
              <a:t>Funding from EPSRC for UKRI Digital Health Hubs grant: EP/X031276/1 </a:t>
            </a:r>
          </a:p>
          <a:p>
            <a:pPr marL="0" indent="0">
              <a:buNone/>
            </a:pPr>
            <a:endParaRPr lang="en-US" dirty="0"/>
          </a:p>
        </p:txBody>
      </p:sp>
    </p:spTree>
    <p:extLst>
      <p:ext uri="{BB962C8B-B14F-4D97-AF65-F5344CB8AC3E}">
        <p14:creationId xmlns:p14="http://schemas.microsoft.com/office/powerpoint/2010/main" val="9576219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829C6-EB49-E44B-9EAD-EE4C69E71F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08558" y="6213015"/>
            <a:ext cx="550480" cy="582592"/>
          </a:xfrm>
          <a:prstGeom prst="rect">
            <a:avLst/>
          </a:prstGeom>
        </p:spPr>
      </p:pic>
      <p:pic>
        <p:nvPicPr>
          <p:cNvPr id="5" name="Picture 4">
            <a:extLst>
              <a:ext uri="{FF2B5EF4-FFF2-40B4-BE49-F238E27FC236}">
                <a16:creationId xmlns:a16="http://schemas.microsoft.com/office/drawing/2014/main" id="{06E9BF75-3405-454E-8F53-4F368DD0B0E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237" y="6299380"/>
            <a:ext cx="1398995" cy="409862"/>
          </a:xfrm>
          <a:prstGeom prst="rect">
            <a:avLst/>
          </a:prstGeom>
        </p:spPr>
      </p:pic>
      <p:pic>
        <p:nvPicPr>
          <p:cNvPr id="6" name="Picture 5">
            <a:extLst>
              <a:ext uri="{FF2B5EF4-FFF2-40B4-BE49-F238E27FC236}">
                <a16:creationId xmlns:a16="http://schemas.microsoft.com/office/drawing/2014/main" id="{E03AB9C1-827D-8E4B-8CC9-78C954556F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39035" y="6213015"/>
            <a:ext cx="643793" cy="519114"/>
          </a:xfrm>
          <a:prstGeom prst="rect">
            <a:avLst/>
          </a:prstGeom>
        </p:spPr>
      </p:pic>
      <p:pic>
        <p:nvPicPr>
          <p:cNvPr id="7" name="Picture 6">
            <a:extLst>
              <a:ext uri="{FF2B5EF4-FFF2-40B4-BE49-F238E27FC236}">
                <a16:creationId xmlns:a16="http://schemas.microsoft.com/office/drawing/2014/main" id="{4BA5BCFB-CA49-6644-85C5-C3D7A3D7A50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696275" y="6268168"/>
            <a:ext cx="1717321" cy="443397"/>
          </a:xfrm>
          <a:prstGeom prst="rect">
            <a:avLst/>
          </a:prstGeom>
        </p:spPr>
      </p:pic>
      <p:pic>
        <p:nvPicPr>
          <p:cNvPr id="8" name="Picture 7">
            <a:extLst>
              <a:ext uri="{FF2B5EF4-FFF2-40B4-BE49-F238E27FC236}">
                <a16:creationId xmlns:a16="http://schemas.microsoft.com/office/drawing/2014/main" id="{4BB3482D-4794-5644-9761-D1B45E4B21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77154" y="6314545"/>
            <a:ext cx="1906775" cy="384431"/>
          </a:xfrm>
          <a:prstGeom prst="rect">
            <a:avLst/>
          </a:prstGeom>
        </p:spPr>
      </p:pic>
      <p:pic>
        <p:nvPicPr>
          <p:cNvPr id="9" name="Picture 8">
            <a:extLst>
              <a:ext uri="{FF2B5EF4-FFF2-40B4-BE49-F238E27FC236}">
                <a16:creationId xmlns:a16="http://schemas.microsoft.com/office/drawing/2014/main" id="{A493EF60-BD37-D149-8B29-558138A2F3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65227" y="6320599"/>
            <a:ext cx="1161892" cy="352053"/>
          </a:xfrm>
          <a:prstGeom prst="rect">
            <a:avLst/>
          </a:prstGeom>
        </p:spPr>
      </p:pic>
      <p:pic>
        <p:nvPicPr>
          <p:cNvPr id="10" name="Picture 9">
            <a:extLst>
              <a:ext uri="{FF2B5EF4-FFF2-40B4-BE49-F238E27FC236}">
                <a16:creationId xmlns:a16="http://schemas.microsoft.com/office/drawing/2014/main" id="{700F2B6E-B581-5C40-B4CC-DDE607A58BE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72514" y="6213015"/>
            <a:ext cx="1478855" cy="476931"/>
          </a:xfrm>
          <a:prstGeom prst="rect">
            <a:avLst/>
          </a:prstGeom>
        </p:spPr>
      </p:pic>
      <p:pic>
        <p:nvPicPr>
          <p:cNvPr id="11" name="Picture 10">
            <a:extLst>
              <a:ext uri="{FF2B5EF4-FFF2-40B4-BE49-F238E27FC236}">
                <a16:creationId xmlns:a16="http://schemas.microsoft.com/office/drawing/2014/main" id="{91FF8C70-B73C-0444-9318-4F817E032A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34961" y="5996917"/>
            <a:ext cx="1340100" cy="893400"/>
          </a:xfrm>
          <a:prstGeom prst="rect">
            <a:avLst/>
          </a:prstGeom>
        </p:spPr>
      </p:pic>
      <p:grpSp>
        <p:nvGrpSpPr>
          <p:cNvPr id="18" name="Group 17">
            <a:extLst>
              <a:ext uri="{FF2B5EF4-FFF2-40B4-BE49-F238E27FC236}">
                <a16:creationId xmlns:a16="http://schemas.microsoft.com/office/drawing/2014/main" id="{259746F2-10CB-174F-99B5-22AB4293ADF5}"/>
              </a:ext>
            </a:extLst>
          </p:cNvPr>
          <p:cNvGrpSpPr/>
          <p:nvPr/>
        </p:nvGrpSpPr>
        <p:grpSpPr>
          <a:xfrm>
            <a:off x="9365227" y="118039"/>
            <a:ext cx="2932405" cy="814291"/>
            <a:chOff x="9365227" y="118039"/>
            <a:chExt cx="2932405" cy="814291"/>
          </a:xfrm>
        </p:grpSpPr>
        <p:pic>
          <p:nvPicPr>
            <p:cNvPr id="14" name="Picture 13">
              <a:extLst>
                <a:ext uri="{FF2B5EF4-FFF2-40B4-BE49-F238E27FC236}">
                  <a16:creationId xmlns:a16="http://schemas.microsoft.com/office/drawing/2014/main" id="{BADD2CE4-529A-924E-979B-647C640FAE7D}"/>
                </a:ext>
              </a:extLst>
            </p:cNvPr>
            <p:cNvPicPr>
              <a:picLocks noChangeAspect="1"/>
            </p:cNvPicPr>
            <p:nvPr/>
          </p:nvPicPr>
          <p:blipFill>
            <a:blip r:embed="rId10"/>
            <a:stretch>
              <a:fillRect/>
            </a:stretch>
          </p:blipFill>
          <p:spPr>
            <a:xfrm>
              <a:off x="9365227" y="118039"/>
              <a:ext cx="814291" cy="814291"/>
            </a:xfrm>
            <a:prstGeom prst="rect">
              <a:avLst/>
            </a:prstGeom>
          </p:spPr>
        </p:pic>
        <p:sp>
          <p:nvSpPr>
            <p:cNvPr id="15" name="TextBox 14">
              <a:extLst>
                <a:ext uri="{FF2B5EF4-FFF2-40B4-BE49-F238E27FC236}">
                  <a16:creationId xmlns:a16="http://schemas.microsoft.com/office/drawing/2014/main" id="{BF337703-A2F1-C946-921C-E24E334B5ED5}"/>
                </a:ext>
              </a:extLst>
            </p:cNvPr>
            <p:cNvSpPr txBox="1"/>
            <p:nvPr/>
          </p:nvSpPr>
          <p:spPr>
            <a:xfrm>
              <a:off x="10179518" y="334518"/>
              <a:ext cx="2118114" cy="577081"/>
            </a:xfrm>
            <a:prstGeom prst="rect">
              <a:avLst/>
            </a:prstGeom>
            <a:noFill/>
          </p:spPr>
          <p:txBody>
            <a:bodyPr wrap="square" rtlCol="0">
              <a:spAutoFit/>
            </a:bodyPr>
            <a:lstStyle/>
            <a:p>
              <a:pPr fontAlgn="base"/>
              <a:r>
                <a:rPr lang="en-GB" sz="1050" b="1" dirty="0">
                  <a:solidFill>
                    <a:srgbClr val="000000"/>
                  </a:solidFill>
                  <a:latin typeface="Helvetica Neue"/>
                </a:rPr>
                <a:t>EPSRC Digital Health Hub </a:t>
              </a:r>
            </a:p>
            <a:p>
              <a:pPr fontAlgn="base"/>
              <a:r>
                <a:rPr lang="en-GB" sz="1050" b="1" dirty="0">
                  <a:solidFill>
                    <a:srgbClr val="000000"/>
                  </a:solidFill>
                  <a:latin typeface="Helvetica Neue"/>
                </a:rPr>
                <a:t>for Antimicrobial Resistance</a:t>
              </a:r>
            </a:p>
            <a:p>
              <a:endParaRPr lang="en-US" sz="1050" dirty="0"/>
            </a:p>
          </p:txBody>
        </p:sp>
      </p:grpSp>
      <p:sp>
        <p:nvSpPr>
          <p:cNvPr id="2" name="Title 1">
            <a:extLst>
              <a:ext uri="{FF2B5EF4-FFF2-40B4-BE49-F238E27FC236}">
                <a16:creationId xmlns:a16="http://schemas.microsoft.com/office/drawing/2014/main" id="{E4308ED2-E327-95A0-FB4A-E7CA4EEB74E2}"/>
              </a:ext>
            </a:extLst>
          </p:cNvPr>
          <p:cNvSpPr>
            <a:spLocks noGrp="1"/>
          </p:cNvSpPr>
          <p:nvPr>
            <p:ph type="title"/>
          </p:nvPr>
        </p:nvSpPr>
        <p:spPr>
          <a:xfrm>
            <a:off x="837080" y="248817"/>
            <a:ext cx="10515600" cy="1325563"/>
          </a:xfrm>
        </p:spPr>
        <p:txBody>
          <a:bodyPr>
            <a:normAutofit/>
          </a:bodyPr>
          <a:lstStyle/>
          <a:p>
            <a:r>
              <a:rPr lang="en-US" dirty="0"/>
              <a:t>Acknowledgments: A partial list of collaborators.</a:t>
            </a:r>
          </a:p>
        </p:txBody>
      </p:sp>
      <p:sp>
        <p:nvSpPr>
          <p:cNvPr id="3" name="Content Placeholder 2">
            <a:extLst>
              <a:ext uri="{FF2B5EF4-FFF2-40B4-BE49-F238E27FC236}">
                <a16:creationId xmlns:a16="http://schemas.microsoft.com/office/drawing/2014/main" id="{CB13C50B-B20E-718C-4AF5-0B2787B755D6}"/>
              </a:ext>
            </a:extLst>
          </p:cNvPr>
          <p:cNvSpPr>
            <a:spLocks noGrp="1"/>
          </p:cNvSpPr>
          <p:nvPr>
            <p:ph sz="half" idx="1"/>
          </p:nvPr>
        </p:nvSpPr>
        <p:spPr>
          <a:xfrm>
            <a:off x="851956" y="2410854"/>
            <a:ext cx="5181600" cy="3067217"/>
          </a:xfrm>
        </p:spPr>
        <p:txBody>
          <a:bodyPr>
            <a:normAutofit fontScale="85000" lnSpcReduction="20000"/>
          </a:bodyPr>
          <a:lstStyle/>
          <a:p>
            <a:pPr marL="0" indent="0">
              <a:buNone/>
            </a:pPr>
            <a:r>
              <a:rPr lang="en-US" dirty="0"/>
              <a:t>Jennifer Barcroft</a:t>
            </a:r>
          </a:p>
          <a:p>
            <a:pPr marL="0" indent="0">
              <a:buNone/>
            </a:pPr>
            <a:r>
              <a:rPr lang="en-US" dirty="0"/>
              <a:t>Simon de Lusignan</a:t>
            </a:r>
          </a:p>
          <a:p>
            <a:pPr marL="0" indent="0">
              <a:buNone/>
            </a:pPr>
            <a:r>
              <a:rPr lang="en-US" dirty="0" err="1"/>
              <a:t>Aarzoo</a:t>
            </a:r>
            <a:r>
              <a:rPr lang="en-US" dirty="0"/>
              <a:t> Dhiman</a:t>
            </a:r>
          </a:p>
          <a:p>
            <a:pPr marL="0" indent="0">
              <a:buNone/>
            </a:pPr>
            <a:r>
              <a:rPr lang="en-US" dirty="0"/>
              <a:t>Michael Edelstein</a:t>
            </a:r>
          </a:p>
          <a:p>
            <a:pPr marL="0" indent="0">
              <a:buNone/>
            </a:pPr>
            <a:r>
              <a:rPr lang="en-US" dirty="0"/>
              <a:t>David Guzman</a:t>
            </a:r>
          </a:p>
          <a:p>
            <a:pPr marL="0" indent="0">
              <a:buNone/>
            </a:pPr>
            <a:r>
              <a:rPr lang="en-US" dirty="0"/>
              <a:t>Andrew Hayward</a:t>
            </a:r>
          </a:p>
          <a:p>
            <a:pPr marL="0" indent="0">
              <a:buNone/>
            </a:pPr>
            <a:r>
              <a:rPr lang="en-US" dirty="0"/>
              <a:t>Anne Johnson</a:t>
            </a:r>
          </a:p>
          <a:p>
            <a:pPr marL="0" indent="0">
              <a:buNone/>
            </a:pPr>
            <a:r>
              <a:rPr lang="en-US" dirty="0"/>
              <a:t>Bill </a:t>
            </a:r>
            <a:r>
              <a:rPr lang="en-US" dirty="0" err="1"/>
              <a:t>Lampos</a:t>
            </a:r>
            <a:endParaRPr lang="en-US" dirty="0"/>
          </a:p>
        </p:txBody>
      </p:sp>
      <p:sp>
        <p:nvSpPr>
          <p:cNvPr id="12" name="Content Placeholder 11">
            <a:extLst>
              <a:ext uri="{FF2B5EF4-FFF2-40B4-BE49-F238E27FC236}">
                <a16:creationId xmlns:a16="http://schemas.microsoft.com/office/drawing/2014/main" id="{8DE48167-2951-807E-FE0F-297DBAA608AE}"/>
              </a:ext>
            </a:extLst>
          </p:cNvPr>
          <p:cNvSpPr>
            <a:spLocks noGrp="1"/>
          </p:cNvSpPr>
          <p:nvPr>
            <p:ph sz="half" idx="2"/>
          </p:nvPr>
        </p:nvSpPr>
        <p:spPr>
          <a:xfrm>
            <a:off x="6095775" y="2410854"/>
            <a:ext cx="5181600" cy="3067217"/>
          </a:xfrm>
        </p:spPr>
        <p:txBody>
          <a:bodyPr>
            <a:normAutofit fontScale="85000" lnSpcReduction="20000"/>
          </a:bodyPr>
          <a:lstStyle/>
          <a:p>
            <a:pPr marL="0" indent="0">
              <a:buNone/>
            </a:pPr>
            <a:r>
              <a:rPr lang="en-US" dirty="0"/>
              <a:t>Jamie Lopez Bernal</a:t>
            </a:r>
          </a:p>
          <a:p>
            <a:pPr marL="0" indent="0">
              <a:buNone/>
            </a:pPr>
            <a:r>
              <a:rPr lang="en-US" dirty="0"/>
              <a:t>Rachel McKendry</a:t>
            </a:r>
          </a:p>
          <a:p>
            <a:pPr marL="0" indent="0">
              <a:buNone/>
            </a:pPr>
            <a:r>
              <a:rPr lang="en-US" dirty="0"/>
              <a:t>Michael Morris</a:t>
            </a:r>
          </a:p>
          <a:p>
            <a:pPr marL="0" indent="0">
              <a:buNone/>
            </a:pPr>
            <a:r>
              <a:rPr lang="en-US" dirty="0"/>
              <a:t>Richard </a:t>
            </a:r>
            <a:r>
              <a:rPr lang="en-US" dirty="0" err="1"/>
              <a:t>Pebody</a:t>
            </a:r>
            <a:endParaRPr lang="en-US" dirty="0"/>
          </a:p>
          <a:p>
            <a:pPr marL="0" indent="0">
              <a:buNone/>
            </a:pPr>
            <a:r>
              <a:rPr lang="en-US" dirty="0"/>
              <a:t>Victor Ponce Lopez</a:t>
            </a:r>
          </a:p>
          <a:p>
            <a:pPr marL="0" indent="0">
              <a:buNone/>
            </a:pPr>
            <a:r>
              <a:rPr lang="en-US" dirty="0" err="1"/>
              <a:t>Srdjan</a:t>
            </a:r>
            <a:r>
              <a:rPr lang="en-US" dirty="0"/>
              <a:t> </a:t>
            </a:r>
            <a:r>
              <a:rPr lang="en-US" dirty="0" err="1"/>
              <a:t>Saso</a:t>
            </a:r>
            <a:endParaRPr lang="en-US" dirty="0"/>
          </a:p>
          <a:p>
            <a:pPr marL="0" indent="0">
              <a:buNone/>
            </a:pPr>
            <a:r>
              <a:rPr lang="en-US" dirty="0" err="1"/>
              <a:t>Elad</a:t>
            </a:r>
            <a:r>
              <a:rPr lang="en-US" dirty="0"/>
              <a:t> Yom-Tov</a:t>
            </a:r>
          </a:p>
          <a:p>
            <a:pPr marL="0" indent="0">
              <a:buNone/>
            </a:pPr>
            <a:endParaRPr lang="en-US" dirty="0"/>
          </a:p>
        </p:txBody>
      </p:sp>
    </p:spTree>
    <p:extLst>
      <p:ext uri="{BB962C8B-B14F-4D97-AF65-F5344CB8AC3E}">
        <p14:creationId xmlns:p14="http://schemas.microsoft.com/office/powerpoint/2010/main" val="5298610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33476"/>
            <a:ext cx="8596668" cy="646323"/>
          </a:xfrm>
        </p:spPr>
        <p:txBody>
          <a:bodyPr>
            <a:normAutofit fontScale="90000"/>
          </a:bodyPr>
          <a:lstStyle/>
          <a:p>
            <a:r>
              <a:rPr lang="en-US" dirty="0"/>
              <a:t>Further reading</a:t>
            </a:r>
          </a:p>
        </p:txBody>
      </p:sp>
      <p:sp>
        <p:nvSpPr>
          <p:cNvPr id="3" name="Content Placeholder 2"/>
          <p:cNvSpPr>
            <a:spLocks noGrp="1"/>
          </p:cNvSpPr>
          <p:nvPr>
            <p:ph idx="1"/>
          </p:nvPr>
        </p:nvSpPr>
        <p:spPr>
          <a:xfrm>
            <a:off x="766488" y="1143629"/>
            <a:ext cx="10659023" cy="5368600"/>
          </a:xfrm>
        </p:spPr>
        <p:txBody>
          <a:bodyPr>
            <a:noAutofit/>
          </a:bodyPr>
          <a:lstStyle/>
          <a:p>
            <a:pPr marL="0" indent="0">
              <a:lnSpc>
                <a:spcPct val="80000"/>
              </a:lnSpc>
              <a:buNone/>
            </a:pPr>
            <a:r>
              <a:rPr lang="en-US" sz="1200" dirty="0">
                <a:solidFill>
                  <a:schemeClr val="tx1"/>
                </a:solidFill>
              </a:rPr>
              <a:t>Jiang </a:t>
            </a:r>
            <a:r>
              <a:rPr lang="en-US" sz="1200" dirty="0" err="1">
                <a:solidFill>
                  <a:schemeClr val="tx1"/>
                </a:solidFill>
              </a:rPr>
              <a:t>Bian</a:t>
            </a:r>
            <a:r>
              <a:rPr lang="en-US" sz="1200" dirty="0">
                <a:solidFill>
                  <a:schemeClr val="tx1"/>
                </a:solidFill>
              </a:rPr>
              <a:t>, </a:t>
            </a:r>
            <a:r>
              <a:rPr lang="en-US" sz="1200" dirty="0" err="1">
                <a:solidFill>
                  <a:schemeClr val="tx1"/>
                </a:solidFill>
              </a:rPr>
              <a:t>Umit</a:t>
            </a:r>
            <a:r>
              <a:rPr lang="en-US" sz="1200" dirty="0">
                <a:solidFill>
                  <a:schemeClr val="tx1"/>
                </a:solidFill>
              </a:rPr>
              <a:t> </a:t>
            </a:r>
            <a:r>
              <a:rPr lang="en-US" sz="1200" dirty="0" err="1">
                <a:solidFill>
                  <a:schemeClr val="tx1"/>
                </a:solidFill>
              </a:rPr>
              <a:t>Topaloglu</a:t>
            </a:r>
            <a:r>
              <a:rPr lang="en-US" sz="1200" dirty="0">
                <a:solidFill>
                  <a:schemeClr val="tx1"/>
                </a:solidFill>
              </a:rPr>
              <a:t>, Fan Yu (2012) Towards Large-scale Twitter Mining for Drug-related Adverse Events</a:t>
            </a:r>
          </a:p>
          <a:p>
            <a:pPr marL="0" indent="0">
              <a:lnSpc>
                <a:spcPct val="80000"/>
              </a:lnSpc>
              <a:buNone/>
            </a:pPr>
            <a:r>
              <a:rPr lang="en-US" sz="1200" dirty="0">
                <a:solidFill>
                  <a:schemeClr val="tx1"/>
                </a:solidFill>
              </a:rPr>
              <a:t>Brennan, </a:t>
            </a:r>
            <a:r>
              <a:rPr lang="en-US" sz="1200" dirty="0" err="1">
                <a:solidFill>
                  <a:schemeClr val="tx1"/>
                </a:solidFill>
              </a:rPr>
              <a:t>Sadilek</a:t>
            </a:r>
            <a:r>
              <a:rPr lang="en-US" sz="1200" dirty="0">
                <a:solidFill>
                  <a:schemeClr val="tx1"/>
                </a:solidFill>
              </a:rPr>
              <a:t>, </a:t>
            </a:r>
            <a:r>
              <a:rPr lang="en-US" sz="1200" dirty="0" err="1">
                <a:solidFill>
                  <a:schemeClr val="tx1"/>
                </a:solidFill>
              </a:rPr>
              <a:t>Kautz</a:t>
            </a:r>
            <a:r>
              <a:rPr lang="en-US" sz="1200" dirty="0">
                <a:solidFill>
                  <a:schemeClr val="tx1"/>
                </a:solidFill>
              </a:rPr>
              <a:t> (2013) Towards Understanding Global Spread of Disease from Everyday Interpersonal Interactions</a:t>
            </a:r>
          </a:p>
          <a:p>
            <a:pPr marL="0" indent="0">
              <a:lnSpc>
                <a:spcPct val="80000"/>
              </a:lnSpc>
              <a:buNone/>
            </a:pPr>
            <a:r>
              <a:rPr lang="en-US" sz="1200" dirty="0">
                <a:solidFill>
                  <a:schemeClr val="tx1"/>
                </a:solidFill>
              </a:rPr>
              <a:t>John S. Brownstein, Clark C. </a:t>
            </a:r>
            <a:r>
              <a:rPr lang="en-US" sz="1200" dirty="0" err="1">
                <a:solidFill>
                  <a:schemeClr val="tx1"/>
                </a:solidFill>
              </a:rPr>
              <a:t>Freifeld</a:t>
            </a:r>
            <a:r>
              <a:rPr lang="en-US" sz="1200" dirty="0">
                <a:solidFill>
                  <a:schemeClr val="tx1"/>
                </a:solidFill>
              </a:rPr>
              <a:t>, Lawrence C. Madoff, (2010) Digital disease detection--harnessing the Web for public health surveillance</a:t>
            </a:r>
          </a:p>
          <a:p>
            <a:pPr marL="0" indent="0">
              <a:lnSpc>
                <a:spcPct val="80000"/>
              </a:lnSpc>
              <a:buNone/>
            </a:pPr>
            <a:r>
              <a:rPr lang="en-US" sz="1200" dirty="0">
                <a:solidFill>
                  <a:schemeClr val="tx1"/>
                </a:solidFill>
              </a:rPr>
              <a:t>Chew, Cynthia and Eysenbach, Gunther (2010) Pandemics in the age of Twitter: content analysis of Tweets during the 2009 H1N1 outbreak</a:t>
            </a:r>
          </a:p>
          <a:p>
            <a:pPr marL="0" indent="0">
              <a:lnSpc>
                <a:spcPct val="80000"/>
              </a:lnSpc>
              <a:buNone/>
            </a:pPr>
            <a:r>
              <a:rPr lang="en-US" sz="1200" dirty="0">
                <a:solidFill>
                  <a:schemeClr val="tx1"/>
                </a:solidFill>
              </a:rPr>
              <a:t>Nicholas A Christakis, James H Fowler (2007) The spread of obesity in a large social network over 32 years</a:t>
            </a:r>
          </a:p>
          <a:p>
            <a:pPr marL="0" indent="0">
              <a:lnSpc>
                <a:spcPct val="80000"/>
              </a:lnSpc>
              <a:buNone/>
            </a:pPr>
            <a:r>
              <a:rPr lang="en-US" sz="1200" dirty="0">
                <a:solidFill>
                  <a:schemeClr val="tx1"/>
                </a:solidFill>
              </a:rPr>
              <a:t>Cook, Samantha and Conrad, </a:t>
            </a:r>
            <a:r>
              <a:rPr lang="en-US" sz="1200" dirty="0" err="1">
                <a:solidFill>
                  <a:schemeClr val="tx1"/>
                </a:solidFill>
              </a:rPr>
              <a:t>Corrie</a:t>
            </a:r>
            <a:r>
              <a:rPr lang="en-US" sz="1200" dirty="0">
                <a:solidFill>
                  <a:schemeClr val="tx1"/>
                </a:solidFill>
              </a:rPr>
              <a:t> and Fowlkes, Ashley L and </a:t>
            </a:r>
            <a:r>
              <a:rPr lang="en-US" sz="1200" dirty="0" err="1">
                <a:solidFill>
                  <a:schemeClr val="tx1"/>
                </a:solidFill>
              </a:rPr>
              <a:t>Mohebbi</a:t>
            </a:r>
            <a:r>
              <a:rPr lang="en-US" sz="1200" dirty="0">
                <a:solidFill>
                  <a:schemeClr val="tx1"/>
                </a:solidFill>
              </a:rPr>
              <a:t>, Matthew H (2011) Assessing Google flu trends performance in the United States during the 2009 influenza virus A (H1N1) pandemic</a:t>
            </a:r>
          </a:p>
          <a:p>
            <a:pPr marL="0" indent="0">
              <a:lnSpc>
                <a:spcPct val="80000"/>
              </a:lnSpc>
              <a:buNone/>
            </a:pPr>
            <a:r>
              <a:rPr lang="en-US" altLang="en-US" sz="1200" dirty="0" err="1">
                <a:solidFill>
                  <a:schemeClr val="tx1"/>
                </a:solidFill>
              </a:rPr>
              <a:t>Civljak</a:t>
            </a:r>
            <a:r>
              <a:rPr lang="en-US" altLang="en-US" sz="1200" dirty="0">
                <a:solidFill>
                  <a:schemeClr val="tx1"/>
                </a:solidFill>
              </a:rPr>
              <a:t> M, Sheikh A, Stead LF, Car J (2010) Internet-based interventions for smoking cessation. Cochrane </a:t>
            </a:r>
            <a:r>
              <a:rPr lang="en-US" altLang="en-US" sz="1200" dirty="0" err="1">
                <a:solidFill>
                  <a:schemeClr val="tx1"/>
                </a:solidFill>
              </a:rPr>
              <a:t>Databse</a:t>
            </a:r>
            <a:r>
              <a:rPr lang="en-US" altLang="en-US" sz="1200" dirty="0">
                <a:solidFill>
                  <a:schemeClr val="tx1"/>
                </a:solidFill>
              </a:rPr>
              <a:t> </a:t>
            </a:r>
            <a:r>
              <a:rPr lang="en-US" altLang="en-US" sz="1200" dirty="0" err="1">
                <a:solidFill>
                  <a:schemeClr val="tx1"/>
                </a:solidFill>
              </a:rPr>
              <a:t>Syst</a:t>
            </a:r>
            <a:r>
              <a:rPr lang="en-US" altLang="en-US" sz="1200" dirty="0">
                <a:solidFill>
                  <a:schemeClr val="tx1"/>
                </a:solidFill>
              </a:rPr>
              <a:t> Rev:CD007078</a:t>
            </a:r>
          </a:p>
          <a:p>
            <a:pPr marL="0" indent="0">
              <a:lnSpc>
                <a:spcPct val="80000"/>
              </a:lnSpc>
              <a:buNone/>
            </a:pPr>
            <a:r>
              <a:rPr lang="en-US" sz="1200" dirty="0">
                <a:solidFill>
                  <a:schemeClr val="tx1"/>
                </a:solidFill>
              </a:rPr>
              <a:t>Glen A. Coppersmith, Craig T. Harman, Mark H. Dredze (2014) Measuring Post Traumatic Stress Disorder in Twitter</a:t>
            </a:r>
          </a:p>
          <a:p>
            <a:pPr marL="0" indent="0">
              <a:lnSpc>
                <a:spcPct val="80000"/>
              </a:lnSpc>
              <a:buNone/>
            </a:pPr>
            <a:r>
              <a:rPr lang="en-US" sz="1200" dirty="0">
                <a:solidFill>
                  <a:schemeClr val="tx1"/>
                </a:solidFill>
              </a:rPr>
              <a:t>Aron </a:t>
            </a:r>
            <a:r>
              <a:rPr lang="en-US" sz="1200" dirty="0" err="1">
                <a:solidFill>
                  <a:schemeClr val="tx1"/>
                </a:solidFill>
              </a:rPr>
              <a:t>Culotta</a:t>
            </a:r>
            <a:r>
              <a:rPr lang="en-US" sz="1200" dirty="0">
                <a:solidFill>
                  <a:schemeClr val="tx1"/>
                </a:solidFill>
              </a:rPr>
              <a:t> (2010) Towards detecting influenza epidemics by analyzing Twitter messages</a:t>
            </a:r>
          </a:p>
          <a:p>
            <a:pPr marL="0" indent="0">
              <a:lnSpc>
                <a:spcPct val="80000"/>
              </a:lnSpc>
              <a:buNone/>
            </a:pPr>
            <a:r>
              <a:rPr lang="en-US" sz="1200" dirty="0">
                <a:solidFill>
                  <a:schemeClr val="tx1"/>
                </a:solidFill>
              </a:rPr>
              <a:t>Aron Culotta (2013) Lightweight methods to estimate influenza rates and alcohol sales volume from Twitter messages</a:t>
            </a:r>
          </a:p>
          <a:p>
            <a:pPr marL="0" indent="0">
              <a:lnSpc>
                <a:spcPct val="80000"/>
              </a:lnSpc>
              <a:buNone/>
            </a:pPr>
            <a:r>
              <a:rPr lang="en-US" sz="1200" dirty="0" err="1"/>
              <a:t>Aron</a:t>
            </a:r>
            <a:r>
              <a:rPr lang="en-US" sz="1200" dirty="0"/>
              <a:t> Culotta (2014) Reducing Sampling Bias in Social Media Data for County Health Inference</a:t>
            </a:r>
          </a:p>
          <a:p>
            <a:pPr marL="0" indent="0">
              <a:lnSpc>
                <a:spcPct val="80000"/>
              </a:lnSpc>
              <a:buNone/>
            </a:pPr>
            <a:r>
              <a:rPr lang="en-US" sz="1200" dirty="0">
                <a:solidFill>
                  <a:schemeClr val="tx1"/>
                </a:solidFill>
              </a:rPr>
              <a:t>Sean D. Young, Caitlin Rivers, Bryan Lewis (2014) Methods of using real-time social media technologies for detection and remote monitoring of HIV outcomes</a:t>
            </a:r>
          </a:p>
          <a:p>
            <a:pPr marL="0" indent="0">
              <a:lnSpc>
                <a:spcPct val="80000"/>
              </a:lnSpc>
              <a:buNone/>
            </a:pPr>
            <a:r>
              <a:rPr lang="en-US" sz="1200" dirty="0">
                <a:solidFill>
                  <a:schemeClr val="tx1"/>
                </a:solidFill>
              </a:rPr>
              <a:t>Munmun De Choudhury, Meredith Ringel Morris, Ryen W. White (2014) Seeking and Sharing Health Information Online: Comparing Search Engines and Social Media</a:t>
            </a:r>
          </a:p>
          <a:p>
            <a:pPr marL="0" indent="0">
              <a:lnSpc>
                <a:spcPct val="80000"/>
              </a:lnSpc>
              <a:buNone/>
            </a:pPr>
            <a:r>
              <a:rPr lang="en-US" sz="1200" dirty="0">
                <a:solidFill>
                  <a:schemeClr val="tx1"/>
                </a:solidFill>
              </a:rPr>
              <a:t>Munmun De Choudhury, Scott Counts, Eric Horvitz (2013) Predicting postpartum changes in emotion and behavior via social media</a:t>
            </a:r>
          </a:p>
          <a:p>
            <a:pPr marL="0" indent="0">
              <a:lnSpc>
                <a:spcPct val="80000"/>
              </a:lnSpc>
              <a:buNone/>
            </a:pPr>
            <a:r>
              <a:rPr lang="en-US" sz="1200" dirty="0">
                <a:solidFill>
                  <a:schemeClr val="tx1"/>
                </a:solidFill>
              </a:rPr>
              <a:t>Munmun De Choudhury Michael Gamon Scott Counts Eric Horvitz (2013) Predicting depression via social media</a:t>
            </a:r>
          </a:p>
          <a:p>
            <a:pPr marL="0" indent="0">
              <a:lnSpc>
                <a:spcPct val="80000"/>
              </a:lnSpc>
              <a:buNone/>
            </a:pPr>
            <a:r>
              <a:rPr lang="en-US" sz="1200" dirty="0">
                <a:solidFill>
                  <a:schemeClr val="tx1"/>
                </a:solidFill>
              </a:rPr>
              <a:t>Gunther Eysenbach (2006) Tracking flu-related searches on the Web for syndromic surveillance</a:t>
            </a:r>
          </a:p>
          <a:p>
            <a:pPr marL="0" indent="0">
              <a:lnSpc>
                <a:spcPct val="80000"/>
              </a:lnSpc>
              <a:buNone/>
            </a:pPr>
            <a:r>
              <a:rPr lang="en-US" sz="1200" dirty="0">
                <a:solidFill>
                  <a:schemeClr val="tx1"/>
                </a:solidFill>
              </a:rPr>
              <a:t>Vanessa Frias-Martinez, Alberto Rubio, Enrique Frias-Martinez (2012) Measuring the impact of epidemic alerts on human mobility using cell-phone network data</a:t>
            </a:r>
          </a:p>
          <a:p>
            <a:pPr marL="0" indent="0">
              <a:lnSpc>
                <a:spcPct val="80000"/>
              </a:lnSpc>
              <a:buNone/>
            </a:pPr>
            <a:r>
              <a:rPr lang="en-US" sz="1200" dirty="0">
                <a:solidFill>
                  <a:srgbClr val="000000"/>
                </a:solidFill>
              </a:rPr>
              <a:t>Generous, Fairchild, </a:t>
            </a:r>
            <a:r>
              <a:rPr lang="en-US" sz="1200" dirty="0" err="1">
                <a:solidFill>
                  <a:srgbClr val="000000"/>
                </a:solidFill>
              </a:rPr>
              <a:t>Deshpande</a:t>
            </a:r>
            <a:r>
              <a:rPr lang="en-US" sz="1200" dirty="0">
                <a:solidFill>
                  <a:srgbClr val="000000"/>
                </a:solidFill>
              </a:rPr>
              <a:t>, Del Valle and </a:t>
            </a:r>
            <a:r>
              <a:rPr lang="en-US" sz="1200" dirty="0" err="1">
                <a:solidFill>
                  <a:srgbClr val="000000"/>
                </a:solidFill>
              </a:rPr>
              <a:t>Priedhorsky</a:t>
            </a:r>
            <a:r>
              <a:rPr lang="en-US" sz="1200" dirty="0">
                <a:solidFill>
                  <a:srgbClr val="000000"/>
                </a:solidFill>
              </a:rPr>
              <a:t> (2014) Global Disease Monitoring and Forecasting with Wikipedia</a:t>
            </a:r>
          </a:p>
        </p:txBody>
      </p:sp>
    </p:spTree>
    <p:extLst>
      <p:ext uri="{BB962C8B-B14F-4D97-AF65-F5344CB8AC3E}">
        <p14:creationId xmlns:p14="http://schemas.microsoft.com/office/powerpoint/2010/main" val="37809564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470067"/>
            <a:ext cx="8596668" cy="646323"/>
          </a:xfrm>
        </p:spPr>
        <p:txBody>
          <a:bodyPr>
            <a:normAutofit fontScale="90000"/>
          </a:bodyPr>
          <a:lstStyle/>
          <a:p>
            <a:r>
              <a:rPr lang="en-US" dirty="0"/>
              <a:t>Further reading</a:t>
            </a:r>
          </a:p>
        </p:txBody>
      </p:sp>
      <p:sp>
        <p:nvSpPr>
          <p:cNvPr id="3" name="Content Placeholder 2"/>
          <p:cNvSpPr>
            <a:spLocks noGrp="1"/>
          </p:cNvSpPr>
          <p:nvPr>
            <p:ph idx="1"/>
          </p:nvPr>
        </p:nvSpPr>
        <p:spPr>
          <a:xfrm>
            <a:off x="677333" y="1255923"/>
            <a:ext cx="10659023" cy="5132010"/>
          </a:xfrm>
        </p:spPr>
        <p:txBody>
          <a:bodyPr>
            <a:noAutofit/>
          </a:bodyPr>
          <a:lstStyle/>
          <a:p>
            <a:pPr marL="0" indent="0">
              <a:lnSpc>
                <a:spcPct val="80000"/>
              </a:lnSpc>
              <a:buNone/>
            </a:pPr>
            <a:r>
              <a:rPr lang="en-US" sz="1200" dirty="0">
                <a:solidFill>
                  <a:srgbClr val="000000"/>
                </a:solidFill>
              </a:rPr>
              <a:t>Ginsberg, Jeremy and </a:t>
            </a:r>
            <a:r>
              <a:rPr lang="en-US" sz="1200" dirty="0" err="1">
                <a:solidFill>
                  <a:srgbClr val="000000"/>
                </a:solidFill>
              </a:rPr>
              <a:t>Mohebbi</a:t>
            </a:r>
            <a:r>
              <a:rPr lang="en-US" sz="1200" dirty="0">
                <a:solidFill>
                  <a:srgbClr val="000000"/>
                </a:solidFill>
              </a:rPr>
              <a:t>, Matthew H. and Patel, </a:t>
            </a:r>
            <a:r>
              <a:rPr lang="en-US" sz="1200" dirty="0" err="1">
                <a:solidFill>
                  <a:srgbClr val="000000"/>
                </a:solidFill>
              </a:rPr>
              <a:t>Rajan</a:t>
            </a:r>
            <a:r>
              <a:rPr lang="en-US" sz="1200" dirty="0">
                <a:solidFill>
                  <a:srgbClr val="000000"/>
                </a:solidFill>
              </a:rPr>
              <a:t> S. and </a:t>
            </a:r>
            <a:r>
              <a:rPr lang="en-US" sz="1200" dirty="0" err="1">
                <a:solidFill>
                  <a:srgbClr val="000000"/>
                </a:solidFill>
              </a:rPr>
              <a:t>Brammer</a:t>
            </a:r>
            <a:r>
              <a:rPr lang="en-US" sz="1200" dirty="0">
                <a:solidFill>
                  <a:srgbClr val="000000"/>
                </a:solidFill>
              </a:rPr>
              <a:t>, Lynnette and </a:t>
            </a:r>
            <a:r>
              <a:rPr lang="en-US" sz="1200" dirty="0" err="1">
                <a:solidFill>
                  <a:srgbClr val="000000"/>
                </a:solidFill>
              </a:rPr>
              <a:t>Smolinski</a:t>
            </a:r>
            <a:r>
              <a:rPr lang="en-US" sz="1200" dirty="0">
                <a:solidFill>
                  <a:srgbClr val="000000"/>
                </a:solidFill>
              </a:rPr>
              <a:t>, Mark S. and Brilliant, Larry (2009) Detecting influenza epidemics using search engine query data</a:t>
            </a:r>
          </a:p>
          <a:p>
            <a:pPr marL="0" indent="0">
              <a:lnSpc>
                <a:spcPct val="80000"/>
              </a:lnSpc>
              <a:buNone/>
            </a:pPr>
            <a:r>
              <a:rPr lang="en-US" sz="1200" dirty="0">
                <a:solidFill>
                  <a:srgbClr val="000000"/>
                </a:solidFill>
              </a:rPr>
              <a:t>Cassandra Harrison, </a:t>
            </a:r>
            <a:r>
              <a:rPr lang="en-US" sz="1200" dirty="0" err="1">
                <a:solidFill>
                  <a:srgbClr val="000000"/>
                </a:solidFill>
              </a:rPr>
              <a:t>Mohip</a:t>
            </a:r>
            <a:r>
              <a:rPr lang="en-US" sz="1200" dirty="0">
                <a:solidFill>
                  <a:srgbClr val="000000"/>
                </a:solidFill>
              </a:rPr>
              <a:t> </a:t>
            </a:r>
            <a:r>
              <a:rPr lang="en-US" sz="1200" dirty="0" err="1">
                <a:solidFill>
                  <a:srgbClr val="000000"/>
                </a:solidFill>
              </a:rPr>
              <a:t>Jorder</a:t>
            </a:r>
            <a:r>
              <a:rPr lang="en-US" sz="1200" dirty="0">
                <a:solidFill>
                  <a:srgbClr val="000000"/>
                </a:solidFill>
              </a:rPr>
              <a:t>, Henri Stern, </a:t>
            </a:r>
            <a:r>
              <a:rPr lang="en-US" sz="1200" dirty="0" err="1">
                <a:solidFill>
                  <a:srgbClr val="000000"/>
                </a:solidFill>
              </a:rPr>
              <a:t>Faina</a:t>
            </a:r>
            <a:r>
              <a:rPr lang="en-US" sz="1200" dirty="0">
                <a:solidFill>
                  <a:srgbClr val="000000"/>
                </a:solidFill>
              </a:rPr>
              <a:t> </a:t>
            </a:r>
            <a:r>
              <a:rPr lang="en-US" sz="1200" dirty="0" err="1">
                <a:solidFill>
                  <a:srgbClr val="000000"/>
                </a:solidFill>
              </a:rPr>
              <a:t>Stavinsky</a:t>
            </a:r>
            <a:r>
              <a:rPr lang="en-US" sz="1200" dirty="0">
                <a:solidFill>
                  <a:srgbClr val="000000"/>
                </a:solidFill>
              </a:rPr>
              <a:t>, </a:t>
            </a:r>
            <a:r>
              <a:rPr lang="en-US" sz="1200" dirty="0" err="1">
                <a:solidFill>
                  <a:srgbClr val="000000"/>
                </a:solidFill>
              </a:rPr>
              <a:t>Vasudha</a:t>
            </a:r>
            <a:r>
              <a:rPr lang="en-US" sz="1200" dirty="0">
                <a:solidFill>
                  <a:srgbClr val="000000"/>
                </a:solidFill>
              </a:rPr>
              <a:t> Reddy, Heather Hanson, </a:t>
            </a:r>
            <a:r>
              <a:rPr lang="en-US" sz="1200" dirty="0" err="1">
                <a:solidFill>
                  <a:srgbClr val="000000"/>
                </a:solidFill>
              </a:rPr>
              <a:t>HaeNa</a:t>
            </a:r>
            <a:r>
              <a:rPr lang="en-US" sz="1200" dirty="0">
                <a:solidFill>
                  <a:srgbClr val="000000"/>
                </a:solidFill>
              </a:rPr>
              <a:t> </a:t>
            </a:r>
            <a:r>
              <a:rPr lang="en-US" sz="1200" dirty="0" err="1">
                <a:solidFill>
                  <a:srgbClr val="000000"/>
                </a:solidFill>
              </a:rPr>
              <a:t>Waechter</a:t>
            </a:r>
            <a:r>
              <a:rPr lang="en-US" sz="1200" dirty="0">
                <a:solidFill>
                  <a:srgbClr val="000000"/>
                </a:solidFill>
              </a:rPr>
              <a:t>, Luther Lowe, Luis </a:t>
            </a:r>
            <a:r>
              <a:rPr lang="en-US" sz="1200" dirty="0" err="1">
                <a:solidFill>
                  <a:srgbClr val="000000"/>
                </a:solidFill>
              </a:rPr>
              <a:t>Gravano</a:t>
            </a:r>
            <a:r>
              <a:rPr lang="en-US" sz="1200" dirty="0">
                <a:solidFill>
                  <a:srgbClr val="000000"/>
                </a:solidFill>
              </a:rPr>
              <a:t>, Sharon </a:t>
            </a:r>
            <a:r>
              <a:rPr lang="en-US" sz="1200" dirty="0" err="1">
                <a:solidFill>
                  <a:srgbClr val="000000"/>
                </a:solidFill>
              </a:rPr>
              <a:t>Balter</a:t>
            </a:r>
            <a:r>
              <a:rPr lang="en-US" sz="1200" dirty="0">
                <a:solidFill>
                  <a:srgbClr val="000000"/>
                </a:solidFill>
              </a:rPr>
              <a:t> (2014) Using Online Reviews by Restaurant Patrons to Identify Unreported Cases of Foodborne Illness — New York City, 2012–2013</a:t>
            </a:r>
          </a:p>
          <a:p>
            <a:pPr marL="0" indent="0">
              <a:lnSpc>
                <a:spcPct val="80000"/>
              </a:lnSpc>
              <a:buNone/>
            </a:pPr>
            <a:r>
              <a:rPr lang="en-US" sz="1200" dirty="0">
                <a:solidFill>
                  <a:srgbClr val="000000"/>
                </a:solidFill>
              </a:rPr>
              <a:t>Meghan </a:t>
            </a:r>
            <a:r>
              <a:rPr lang="en-US" sz="1200" dirty="0" err="1">
                <a:solidFill>
                  <a:srgbClr val="000000"/>
                </a:solidFill>
              </a:rPr>
              <a:t>Kuebler</a:t>
            </a:r>
            <a:r>
              <a:rPr lang="en-US" sz="1200" dirty="0">
                <a:solidFill>
                  <a:srgbClr val="000000"/>
                </a:solidFill>
              </a:rPr>
              <a:t>, </a:t>
            </a:r>
            <a:r>
              <a:rPr lang="en-US" sz="1200" dirty="0" err="1">
                <a:solidFill>
                  <a:srgbClr val="000000"/>
                </a:solidFill>
              </a:rPr>
              <a:t>Elad</a:t>
            </a:r>
            <a:r>
              <a:rPr lang="en-US" sz="1200" dirty="0">
                <a:solidFill>
                  <a:srgbClr val="000000"/>
                </a:solidFill>
              </a:rPr>
              <a:t> Yom-Tov, Dan </a:t>
            </a:r>
            <a:r>
              <a:rPr lang="en-US" sz="1200" dirty="0" err="1">
                <a:solidFill>
                  <a:srgbClr val="000000"/>
                </a:solidFill>
              </a:rPr>
              <a:t>Pelleg</a:t>
            </a:r>
            <a:r>
              <a:rPr lang="en-US" sz="1200" dirty="0">
                <a:solidFill>
                  <a:srgbClr val="000000"/>
                </a:solidFill>
              </a:rPr>
              <a:t>, Rebecca M. </a:t>
            </a:r>
            <a:r>
              <a:rPr lang="en-US" sz="1200" dirty="0" err="1">
                <a:solidFill>
                  <a:srgbClr val="000000"/>
                </a:solidFill>
              </a:rPr>
              <a:t>Puhl</a:t>
            </a:r>
            <a:r>
              <a:rPr lang="en-US" sz="1200" dirty="0">
                <a:solidFill>
                  <a:srgbClr val="000000"/>
                </a:solidFill>
              </a:rPr>
              <a:t>, Peter </a:t>
            </a:r>
            <a:r>
              <a:rPr lang="en-US" sz="1200" dirty="0" err="1">
                <a:solidFill>
                  <a:srgbClr val="000000"/>
                </a:solidFill>
              </a:rPr>
              <a:t>Muennig</a:t>
            </a:r>
            <a:r>
              <a:rPr lang="en-US" sz="1200" dirty="0">
                <a:solidFill>
                  <a:srgbClr val="000000"/>
                </a:solidFill>
              </a:rPr>
              <a:t> (2013) When Overweight Is the Normal Weight: An Examination of Obesity Using a Social Media Internet Database</a:t>
            </a:r>
          </a:p>
          <a:p>
            <a:pPr marL="0" indent="0">
              <a:lnSpc>
                <a:spcPct val="80000"/>
              </a:lnSpc>
              <a:buNone/>
            </a:pPr>
            <a:r>
              <a:rPr lang="en-US" sz="1200" dirty="0">
                <a:solidFill>
                  <a:srgbClr val="000000"/>
                </a:solidFill>
              </a:rPr>
              <a:t>Lamb, Alex and Paul, Michael J. and </a:t>
            </a:r>
            <a:r>
              <a:rPr lang="en-US" sz="1200" dirty="0" err="1">
                <a:solidFill>
                  <a:srgbClr val="000000"/>
                </a:solidFill>
              </a:rPr>
              <a:t>Dredze</a:t>
            </a:r>
            <a:r>
              <a:rPr lang="en-US" sz="1200" dirty="0">
                <a:solidFill>
                  <a:srgbClr val="000000"/>
                </a:solidFill>
              </a:rPr>
              <a:t>, Mark (2013) Separating fact from fear: Tracking flu infections on Twitter</a:t>
            </a:r>
          </a:p>
          <a:p>
            <a:pPr marL="0" indent="0">
              <a:lnSpc>
                <a:spcPct val="80000"/>
              </a:lnSpc>
              <a:buNone/>
            </a:pPr>
            <a:r>
              <a:rPr lang="en-US" altLang="en-US" sz="1200" dirty="0">
                <a:solidFill>
                  <a:srgbClr val="000000"/>
                </a:solidFill>
              </a:rPr>
              <a:t>A. D. I. Kramer, J. E. Guillory, J. T. Hancock (2013) Experimental evidence of massive-scale emotional contagion through social networks</a:t>
            </a:r>
          </a:p>
          <a:p>
            <a:pPr marL="0" indent="0">
              <a:lnSpc>
                <a:spcPct val="80000"/>
              </a:lnSpc>
              <a:buNone/>
            </a:pPr>
            <a:r>
              <a:rPr lang="en-US" sz="1200" dirty="0">
                <a:solidFill>
                  <a:srgbClr val="000000"/>
                </a:solidFill>
              </a:rPr>
              <a:t>Vasileios Lampos, Nello Cristianini (2010) Tracking the flu pandemic by monitoring the Social Web</a:t>
            </a:r>
          </a:p>
          <a:p>
            <a:pPr marL="0" indent="0">
              <a:lnSpc>
                <a:spcPct val="80000"/>
              </a:lnSpc>
              <a:buNone/>
            </a:pPr>
            <a:r>
              <a:rPr lang="en-US" sz="1200" dirty="0">
                <a:solidFill>
                  <a:srgbClr val="000000"/>
                </a:solidFill>
              </a:rPr>
              <a:t>Vasileios Lampos, Tijl De Bie, Nello Cristianini (2010) Flu Detector - Tracking Epidemics on Twitter</a:t>
            </a:r>
          </a:p>
          <a:p>
            <a:pPr marL="0" indent="0">
              <a:lnSpc>
                <a:spcPct val="80000"/>
              </a:lnSpc>
              <a:buNone/>
            </a:pPr>
            <a:r>
              <a:rPr lang="en-US" sz="1200" dirty="0">
                <a:solidFill>
                  <a:srgbClr val="000000"/>
                </a:solidFill>
              </a:rPr>
              <a:t>Vasileios Lampos, Nello Cristianini (2012) Nowcasting Events from the Social Web with Statistical Learning</a:t>
            </a:r>
          </a:p>
          <a:p>
            <a:pPr marL="0" indent="0">
              <a:lnSpc>
                <a:spcPct val="80000"/>
              </a:lnSpc>
              <a:buNone/>
            </a:pPr>
            <a:r>
              <a:rPr lang="en-US" sz="1200" dirty="0" err="1">
                <a:solidFill>
                  <a:srgbClr val="000000"/>
                </a:solidFill>
              </a:rPr>
              <a:t>Lazer</a:t>
            </a:r>
            <a:r>
              <a:rPr lang="en-US" sz="1200" dirty="0">
                <a:solidFill>
                  <a:srgbClr val="000000"/>
                </a:solidFill>
              </a:rPr>
              <a:t>, Kennedy, King and </a:t>
            </a:r>
            <a:r>
              <a:rPr lang="en-US" sz="1200" dirty="0" err="1">
                <a:solidFill>
                  <a:srgbClr val="000000"/>
                </a:solidFill>
              </a:rPr>
              <a:t>Vespignani</a:t>
            </a:r>
            <a:r>
              <a:rPr lang="en-US" sz="1200" dirty="0">
                <a:solidFill>
                  <a:srgbClr val="000000"/>
                </a:solidFill>
              </a:rPr>
              <a:t> (2014) The Parable of Google Flu: Traps in Big Data Analysis</a:t>
            </a:r>
          </a:p>
          <a:p>
            <a:pPr marL="0" indent="0">
              <a:lnSpc>
                <a:spcPct val="80000"/>
              </a:lnSpc>
              <a:buNone/>
            </a:pPr>
            <a:r>
              <a:rPr lang="en-US" sz="1200" dirty="0">
                <a:solidFill>
                  <a:srgbClr val="000000"/>
                </a:solidFill>
              </a:rPr>
              <a:t>Russell Lyons (2011) The Spread of Evidence-Poor Medicine via Flawed Social-Network Analysis</a:t>
            </a:r>
          </a:p>
          <a:p>
            <a:pPr marL="0" indent="0">
              <a:lnSpc>
                <a:spcPct val="80000"/>
              </a:lnSpc>
              <a:buNone/>
            </a:pPr>
            <a:r>
              <a:rPr lang="en-US" sz="1200" dirty="0" err="1">
                <a:solidFill>
                  <a:srgbClr val="000000"/>
                </a:solidFill>
              </a:rPr>
              <a:t>Milinovich</a:t>
            </a:r>
            <a:r>
              <a:rPr lang="en-US" sz="1200" dirty="0">
                <a:solidFill>
                  <a:srgbClr val="000000"/>
                </a:solidFill>
              </a:rPr>
              <a:t>, Gabriel J and Williams, Gail M and Clements, Archie C A and Hu, </a:t>
            </a:r>
            <a:r>
              <a:rPr lang="en-US" sz="1200" dirty="0" err="1">
                <a:solidFill>
                  <a:srgbClr val="000000"/>
                </a:solidFill>
              </a:rPr>
              <a:t>Wenbiao</a:t>
            </a:r>
            <a:r>
              <a:rPr lang="en-US" sz="1200" dirty="0">
                <a:solidFill>
                  <a:srgbClr val="000000"/>
                </a:solidFill>
              </a:rPr>
              <a:t> (2013) Internet-based surveillance systems for monitoring emerging infectious diseases</a:t>
            </a:r>
          </a:p>
          <a:p>
            <a:pPr marL="0" indent="0">
              <a:lnSpc>
                <a:spcPct val="80000"/>
              </a:lnSpc>
              <a:buNone/>
            </a:pPr>
            <a:r>
              <a:rPr lang="en-US" sz="1200" dirty="0">
                <a:solidFill>
                  <a:srgbClr val="000000"/>
                </a:solidFill>
              </a:rPr>
              <a:t>Jane P Messina, Oliver J Brady, David M </a:t>
            </a:r>
            <a:r>
              <a:rPr lang="en-US" sz="1200" dirty="0" err="1">
                <a:solidFill>
                  <a:srgbClr val="000000"/>
                </a:solidFill>
              </a:rPr>
              <a:t>Pigott</a:t>
            </a:r>
            <a:r>
              <a:rPr lang="en-US" sz="1200" dirty="0">
                <a:solidFill>
                  <a:srgbClr val="000000"/>
                </a:solidFill>
              </a:rPr>
              <a:t>, John S Brownstein, Anne G </a:t>
            </a:r>
            <a:r>
              <a:rPr lang="en-US" sz="1200" dirty="0" err="1">
                <a:solidFill>
                  <a:srgbClr val="000000"/>
                </a:solidFill>
              </a:rPr>
              <a:t>Hoen</a:t>
            </a:r>
            <a:r>
              <a:rPr lang="en-US" sz="1200" dirty="0">
                <a:solidFill>
                  <a:srgbClr val="000000"/>
                </a:solidFill>
              </a:rPr>
              <a:t> &amp; Simon I Hay (2014) A global compendium of human dengue virus occurrence</a:t>
            </a:r>
          </a:p>
          <a:p>
            <a:pPr marL="0" indent="0">
              <a:lnSpc>
                <a:spcPct val="80000"/>
              </a:lnSpc>
              <a:buNone/>
            </a:pPr>
            <a:r>
              <a:rPr lang="en-US" altLang="en-US" sz="1200" dirty="0">
                <a:solidFill>
                  <a:srgbClr val="000000"/>
                </a:solidFill>
              </a:rPr>
              <a:t>Jane P. Messina, Oliver J. Brady, David M. </a:t>
            </a:r>
            <a:r>
              <a:rPr lang="en-US" altLang="en-US" sz="1200" dirty="0" err="1">
                <a:solidFill>
                  <a:srgbClr val="000000"/>
                </a:solidFill>
              </a:rPr>
              <a:t>Pigott</a:t>
            </a:r>
            <a:r>
              <a:rPr lang="en-US" altLang="en-US" sz="1200" dirty="0">
                <a:solidFill>
                  <a:srgbClr val="000000"/>
                </a:solidFill>
              </a:rPr>
              <a:t>, John S. Brownstein, Anne G. </a:t>
            </a:r>
            <a:r>
              <a:rPr lang="en-US" altLang="en-US" sz="1200" dirty="0" err="1">
                <a:solidFill>
                  <a:srgbClr val="000000"/>
                </a:solidFill>
              </a:rPr>
              <a:t>Hoen</a:t>
            </a:r>
            <a:r>
              <a:rPr lang="en-US" altLang="en-US" sz="1200" dirty="0">
                <a:solidFill>
                  <a:srgbClr val="000000"/>
                </a:solidFill>
              </a:rPr>
              <a:t> and Simon I. Hay (2014) A global compendium of human dengue virus occurrence</a:t>
            </a:r>
          </a:p>
          <a:p>
            <a:pPr marL="0" indent="0">
              <a:lnSpc>
                <a:spcPct val="80000"/>
              </a:lnSpc>
              <a:buNone/>
            </a:pPr>
            <a:r>
              <a:rPr lang="en-US" altLang="en-US" sz="1200" dirty="0">
                <a:solidFill>
                  <a:srgbClr val="000000"/>
                </a:solidFill>
              </a:rPr>
              <a:t>Alan </a:t>
            </a:r>
            <a:r>
              <a:rPr lang="en-US" altLang="en-US" sz="1200" dirty="0" err="1">
                <a:solidFill>
                  <a:srgbClr val="000000"/>
                </a:solidFill>
              </a:rPr>
              <a:t>Mislove</a:t>
            </a:r>
            <a:r>
              <a:rPr lang="en-US" altLang="en-US" sz="1200" dirty="0">
                <a:solidFill>
                  <a:srgbClr val="000000"/>
                </a:solidFill>
              </a:rPr>
              <a:t>, </a:t>
            </a:r>
            <a:r>
              <a:rPr lang="en-US" altLang="en-US" sz="1200" dirty="0" err="1">
                <a:solidFill>
                  <a:srgbClr val="000000"/>
                </a:solidFill>
              </a:rPr>
              <a:t>Sune</a:t>
            </a:r>
            <a:r>
              <a:rPr lang="en-US" altLang="en-US" sz="1200" dirty="0">
                <a:solidFill>
                  <a:srgbClr val="000000"/>
                </a:solidFill>
              </a:rPr>
              <a:t> Lehmann, Yong-</a:t>
            </a:r>
            <a:r>
              <a:rPr lang="en-US" altLang="en-US" sz="1200" dirty="0" err="1">
                <a:solidFill>
                  <a:srgbClr val="000000"/>
                </a:solidFill>
              </a:rPr>
              <a:t>Yeol</a:t>
            </a:r>
            <a:r>
              <a:rPr lang="en-US" altLang="en-US" sz="1200" dirty="0">
                <a:solidFill>
                  <a:srgbClr val="000000"/>
                </a:solidFill>
              </a:rPr>
              <a:t> </a:t>
            </a:r>
            <a:r>
              <a:rPr lang="en-US" altLang="en-US" sz="1200" dirty="0" err="1">
                <a:solidFill>
                  <a:srgbClr val="000000"/>
                </a:solidFill>
              </a:rPr>
              <a:t>Ahn</a:t>
            </a:r>
            <a:r>
              <a:rPr lang="en-US" altLang="en-US" sz="1200" dirty="0">
                <a:solidFill>
                  <a:srgbClr val="000000"/>
                </a:solidFill>
              </a:rPr>
              <a:t>, </a:t>
            </a:r>
            <a:r>
              <a:rPr lang="en-US" altLang="en-US" sz="1200" dirty="0" err="1">
                <a:solidFill>
                  <a:srgbClr val="000000"/>
                </a:solidFill>
              </a:rPr>
              <a:t>Jukka-Pekka</a:t>
            </a:r>
            <a:r>
              <a:rPr lang="en-US" altLang="en-US" sz="1200" dirty="0">
                <a:solidFill>
                  <a:srgbClr val="000000"/>
                </a:solidFill>
              </a:rPr>
              <a:t> </a:t>
            </a:r>
            <a:r>
              <a:rPr lang="en-US" altLang="en-US" sz="1200" dirty="0" err="1">
                <a:solidFill>
                  <a:srgbClr val="000000"/>
                </a:solidFill>
              </a:rPr>
              <a:t>Onnela</a:t>
            </a:r>
            <a:r>
              <a:rPr lang="en-US" altLang="en-US" sz="1200" dirty="0">
                <a:solidFill>
                  <a:srgbClr val="000000"/>
                </a:solidFill>
              </a:rPr>
              <a:t>, J. </a:t>
            </a:r>
            <a:r>
              <a:rPr lang="en-US" altLang="en-US" sz="1200" dirty="0" err="1">
                <a:solidFill>
                  <a:srgbClr val="000000"/>
                </a:solidFill>
              </a:rPr>
              <a:t>Niels</a:t>
            </a:r>
            <a:r>
              <a:rPr lang="en-US" altLang="en-US" sz="1200" dirty="0">
                <a:solidFill>
                  <a:srgbClr val="000000"/>
                </a:solidFill>
              </a:rPr>
              <a:t> </a:t>
            </a:r>
            <a:r>
              <a:rPr lang="en-US" altLang="en-US" sz="1200" dirty="0" err="1">
                <a:solidFill>
                  <a:srgbClr val="000000"/>
                </a:solidFill>
              </a:rPr>
              <a:t>Rosenquist</a:t>
            </a:r>
            <a:r>
              <a:rPr lang="en-US" altLang="en-US" sz="1200" dirty="0">
                <a:solidFill>
                  <a:srgbClr val="000000"/>
                </a:solidFill>
              </a:rPr>
              <a:t> (2011) Understanding the Demographics of Twitter Users</a:t>
            </a:r>
          </a:p>
          <a:p>
            <a:pPr marL="0" indent="0">
              <a:lnSpc>
                <a:spcPct val="80000"/>
              </a:lnSpc>
              <a:buNone/>
            </a:pPr>
            <a:r>
              <a:rPr lang="en-US" sz="1200" dirty="0" err="1">
                <a:solidFill>
                  <a:srgbClr val="000000"/>
                </a:solidFill>
              </a:rPr>
              <a:t>Yishai</a:t>
            </a:r>
            <a:r>
              <a:rPr lang="en-US" sz="1200" dirty="0">
                <a:solidFill>
                  <a:srgbClr val="000000"/>
                </a:solidFill>
              </a:rPr>
              <a:t> Ofran, Ora </a:t>
            </a:r>
            <a:r>
              <a:rPr lang="en-US" sz="1200" dirty="0" err="1">
                <a:solidFill>
                  <a:srgbClr val="000000"/>
                </a:solidFill>
              </a:rPr>
              <a:t>Paltiel</a:t>
            </a:r>
            <a:r>
              <a:rPr lang="en-US" sz="1200" dirty="0">
                <a:solidFill>
                  <a:srgbClr val="000000"/>
                </a:solidFill>
              </a:rPr>
              <a:t>, Dan Pelleg, Jacob M. Rowe, Elad Yom-Tov (2012) Patterns of Information-Seeking for Cancer on the Internet: An Analysis of Real World Data</a:t>
            </a:r>
          </a:p>
        </p:txBody>
      </p:sp>
    </p:spTree>
    <p:extLst>
      <p:ext uri="{BB962C8B-B14F-4D97-AF65-F5344CB8AC3E}">
        <p14:creationId xmlns:p14="http://schemas.microsoft.com/office/powerpoint/2010/main" val="22186247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20760"/>
            <a:ext cx="8596668" cy="646323"/>
          </a:xfrm>
        </p:spPr>
        <p:txBody>
          <a:bodyPr>
            <a:normAutofit fontScale="90000"/>
          </a:bodyPr>
          <a:lstStyle/>
          <a:p>
            <a:r>
              <a:rPr lang="en-US" dirty="0"/>
              <a:t>Further reading</a:t>
            </a:r>
          </a:p>
        </p:txBody>
      </p:sp>
      <p:sp>
        <p:nvSpPr>
          <p:cNvPr id="3" name="Content Placeholder 2"/>
          <p:cNvSpPr>
            <a:spLocks noGrp="1"/>
          </p:cNvSpPr>
          <p:nvPr>
            <p:ph idx="1"/>
          </p:nvPr>
        </p:nvSpPr>
        <p:spPr>
          <a:xfrm>
            <a:off x="677333" y="867083"/>
            <a:ext cx="10659023" cy="4785439"/>
          </a:xfrm>
        </p:spPr>
        <p:txBody>
          <a:bodyPr>
            <a:noAutofit/>
          </a:bodyPr>
          <a:lstStyle/>
          <a:p>
            <a:pPr marL="0" indent="0">
              <a:lnSpc>
                <a:spcPct val="80000"/>
              </a:lnSpc>
              <a:buNone/>
            </a:pPr>
            <a:r>
              <a:rPr lang="en-US" sz="1200" dirty="0">
                <a:solidFill>
                  <a:srgbClr val="000000"/>
                </a:solidFill>
              </a:rPr>
              <a:t>Olson, Donald R and </a:t>
            </a:r>
            <a:r>
              <a:rPr lang="en-US" sz="1200" dirty="0" err="1">
                <a:solidFill>
                  <a:srgbClr val="000000"/>
                </a:solidFill>
              </a:rPr>
              <a:t>Konty</a:t>
            </a:r>
            <a:r>
              <a:rPr lang="en-US" sz="1200" dirty="0">
                <a:solidFill>
                  <a:srgbClr val="000000"/>
                </a:solidFill>
              </a:rPr>
              <a:t>, Kevin J and </a:t>
            </a:r>
            <a:r>
              <a:rPr lang="en-US" sz="1200" dirty="0" err="1">
                <a:solidFill>
                  <a:srgbClr val="000000"/>
                </a:solidFill>
              </a:rPr>
              <a:t>Paladini</a:t>
            </a:r>
            <a:r>
              <a:rPr lang="en-US" sz="1200" dirty="0">
                <a:solidFill>
                  <a:srgbClr val="000000"/>
                </a:solidFill>
              </a:rPr>
              <a:t>, Marc and </a:t>
            </a:r>
            <a:r>
              <a:rPr lang="en-US" sz="1200" dirty="0" err="1">
                <a:solidFill>
                  <a:srgbClr val="000000"/>
                </a:solidFill>
              </a:rPr>
              <a:t>Viboud</a:t>
            </a:r>
            <a:r>
              <a:rPr lang="en-US" sz="1200" dirty="0">
                <a:solidFill>
                  <a:srgbClr val="000000"/>
                </a:solidFill>
              </a:rPr>
              <a:t>, Cecile and </a:t>
            </a:r>
            <a:r>
              <a:rPr lang="en-US" sz="1200" dirty="0" err="1">
                <a:solidFill>
                  <a:srgbClr val="000000"/>
                </a:solidFill>
              </a:rPr>
              <a:t>Simonsen</a:t>
            </a:r>
            <a:r>
              <a:rPr lang="en-US" sz="1200" dirty="0">
                <a:solidFill>
                  <a:srgbClr val="000000"/>
                </a:solidFill>
              </a:rPr>
              <a:t>, Lone (2013) Reassessing Google Flu Trends data for detection of seasonal and pandemic influenza: a comparative epidemiological study at three geographic scales</a:t>
            </a:r>
          </a:p>
          <a:p>
            <a:pPr marL="0" indent="0" algn="just">
              <a:buNone/>
            </a:pPr>
            <a:r>
              <a:rPr lang="en-US" sz="1200" dirty="0">
                <a:solidFill>
                  <a:srgbClr val="000000"/>
                </a:solidFill>
              </a:rPr>
              <a:t>Paul and </a:t>
            </a:r>
            <a:r>
              <a:rPr lang="en-US" sz="1200" dirty="0" err="1">
                <a:solidFill>
                  <a:srgbClr val="000000"/>
                </a:solidFill>
              </a:rPr>
              <a:t>Dredze</a:t>
            </a:r>
            <a:r>
              <a:rPr lang="en-US" sz="1200" dirty="0">
                <a:solidFill>
                  <a:srgbClr val="000000"/>
                </a:solidFill>
              </a:rPr>
              <a:t> (2011) You Are What You Tweet: Analyzing Twitter for Public Health</a:t>
            </a:r>
          </a:p>
          <a:p>
            <a:pPr marL="0" indent="0" algn="just">
              <a:buNone/>
            </a:pPr>
            <a:r>
              <a:rPr lang="en-US" sz="1200" dirty="0">
                <a:solidFill>
                  <a:srgbClr val="000000"/>
                </a:solidFill>
              </a:rPr>
              <a:t>Paul and </a:t>
            </a:r>
            <a:r>
              <a:rPr lang="en-US" sz="1200" dirty="0" err="1">
                <a:solidFill>
                  <a:srgbClr val="000000"/>
                </a:solidFill>
              </a:rPr>
              <a:t>Dredze</a:t>
            </a:r>
            <a:r>
              <a:rPr lang="en-US" sz="1200" dirty="0">
                <a:solidFill>
                  <a:srgbClr val="000000"/>
                </a:solidFill>
              </a:rPr>
              <a:t> (2014) Twitter Improves Influenza Forecasting (a)</a:t>
            </a:r>
          </a:p>
          <a:p>
            <a:pPr marL="0" indent="0" algn="just">
              <a:buNone/>
            </a:pPr>
            <a:r>
              <a:rPr lang="en-US" sz="1200" dirty="0">
                <a:solidFill>
                  <a:srgbClr val="000000"/>
                </a:solidFill>
              </a:rPr>
              <a:t>Paul and </a:t>
            </a:r>
            <a:r>
              <a:rPr lang="en-US" sz="1200" dirty="0" err="1">
                <a:solidFill>
                  <a:srgbClr val="000000"/>
                </a:solidFill>
              </a:rPr>
              <a:t>Dredze</a:t>
            </a:r>
            <a:r>
              <a:rPr lang="en-US" sz="1200" dirty="0">
                <a:solidFill>
                  <a:srgbClr val="000000"/>
                </a:solidFill>
              </a:rPr>
              <a:t> (2014) Discovering Health Topics in Social Media Using Topic Model (b)</a:t>
            </a:r>
          </a:p>
          <a:p>
            <a:pPr marL="0" indent="0">
              <a:lnSpc>
                <a:spcPct val="80000"/>
              </a:lnSpc>
              <a:buNone/>
            </a:pPr>
            <a:r>
              <a:rPr lang="en-US" sz="1200" dirty="0">
                <a:solidFill>
                  <a:srgbClr val="000000"/>
                </a:solidFill>
              </a:rPr>
              <a:t>Dan </a:t>
            </a:r>
            <a:r>
              <a:rPr lang="en-US" sz="1200" dirty="0" err="1">
                <a:solidFill>
                  <a:srgbClr val="000000"/>
                </a:solidFill>
              </a:rPr>
              <a:t>Pelleg</a:t>
            </a:r>
            <a:r>
              <a:rPr lang="en-US" sz="1200" dirty="0">
                <a:solidFill>
                  <a:srgbClr val="000000"/>
                </a:solidFill>
              </a:rPr>
              <a:t>, </a:t>
            </a:r>
            <a:r>
              <a:rPr lang="en-US" sz="1200" dirty="0" err="1">
                <a:solidFill>
                  <a:srgbClr val="000000"/>
                </a:solidFill>
              </a:rPr>
              <a:t>Elad</a:t>
            </a:r>
            <a:r>
              <a:rPr lang="en-US" sz="1200" dirty="0">
                <a:solidFill>
                  <a:srgbClr val="000000"/>
                </a:solidFill>
              </a:rPr>
              <a:t> Yom-Tov, </a:t>
            </a:r>
            <a:r>
              <a:rPr lang="en-US" sz="1200" dirty="0" err="1">
                <a:solidFill>
                  <a:srgbClr val="000000"/>
                </a:solidFill>
              </a:rPr>
              <a:t>Yoelle</a:t>
            </a:r>
            <a:r>
              <a:rPr lang="en-US" sz="1200" dirty="0">
                <a:solidFill>
                  <a:srgbClr val="000000"/>
                </a:solidFill>
              </a:rPr>
              <a:t> </a:t>
            </a:r>
            <a:r>
              <a:rPr lang="en-US" sz="1200" dirty="0" err="1">
                <a:solidFill>
                  <a:srgbClr val="000000"/>
                </a:solidFill>
              </a:rPr>
              <a:t>Maarek</a:t>
            </a:r>
            <a:r>
              <a:rPr lang="en-US" sz="1200" dirty="0">
                <a:solidFill>
                  <a:srgbClr val="000000"/>
                </a:solidFill>
              </a:rPr>
              <a:t> (2012) Can you believe an anonymous contributor? On truthfulness in Yahoo! Answers</a:t>
            </a:r>
          </a:p>
          <a:p>
            <a:pPr marL="0" indent="0">
              <a:lnSpc>
                <a:spcPct val="80000"/>
              </a:lnSpc>
              <a:buNone/>
            </a:pPr>
            <a:r>
              <a:rPr lang="en-US" sz="1200" dirty="0">
                <a:solidFill>
                  <a:srgbClr val="000000"/>
                </a:solidFill>
              </a:rPr>
              <a:t>Dan </a:t>
            </a:r>
            <a:r>
              <a:rPr lang="en-US" sz="1200" dirty="0" err="1">
                <a:solidFill>
                  <a:srgbClr val="000000"/>
                </a:solidFill>
              </a:rPr>
              <a:t>Pelleg</a:t>
            </a:r>
            <a:r>
              <a:rPr lang="en-US" sz="1200" dirty="0">
                <a:solidFill>
                  <a:srgbClr val="000000"/>
                </a:solidFill>
              </a:rPr>
              <a:t>, Denis </a:t>
            </a:r>
            <a:r>
              <a:rPr lang="en-US" sz="1200" dirty="0" err="1">
                <a:solidFill>
                  <a:srgbClr val="000000"/>
                </a:solidFill>
              </a:rPr>
              <a:t>Savenkov</a:t>
            </a:r>
            <a:r>
              <a:rPr lang="en-US" sz="1200" dirty="0">
                <a:solidFill>
                  <a:srgbClr val="000000"/>
                </a:solidFill>
              </a:rPr>
              <a:t>, Eugene </a:t>
            </a:r>
            <a:r>
              <a:rPr lang="en-US" sz="1200" dirty="0" err="1">
                <a:solidFill>
                  <a:srgbClr val="000000"/>
                </a:solidFill>
              </a:rPr>
              <a:t>Agichtein</a:t>
            </a:r>
            <a:r>
              <a:rPr lang="en-US" sz="1200" dirty="0">
                <a:solidFill>
                  <a:srgbClr val="000000"/>
                </a:solidFill>
              </a:rPr>
              <a:t> (2013) Touch Screens for Touchy Issues: Analysis of Accessing Sensitive Information from Mobile Devices</a:t>
            </a:r>
          </a:p>
          <a:p>
            <a:pPr marL="0" indent="0">
              <a:lnSpc>
                <a:spcPct val="80000"/>
              </a:lnSpc>
              <a:buNone/>
            </a:pPr>
            <a:r>
              <a:rPr lang="en-US" sz="1200" dirty="0">
                <a:solidFill>
                  <a:srgbClr val="000000"/>
                </a:solidFill>
              </a:rPr>
              <a:t>Polgreen, Philip M and Chen, </a:t>
            </a:r>
            <a:r>
              <a:rPr lang="en-US" sz="1200" dirty="0" err="1">
                <a:solidFill>
                  <a:srgbClr val="000000"/>
                </a:solidFill>
              </a:rPr>
              <a:t>Yiling</a:t>
            </a:r>
            <a:r>
              <a:rPr lang="en-US" sz="1200" dirty="0">
                <a:solidFill>
                  <a:srgbClr val="000000"/>
                </a:solidFill>
              </a:rPr>
              <a:t> and </a:t>
            </a:r>
            <a:r>
              <a:rPr lang="en-US" sz="1200" dirty="0" err="1">
                <a:solidFill>
                  <a:srgbClr val="000000"/>
                </a:solidFill>
              </a:rPr>
              <a:t>Pennock</a:t>
            </a:r>
            <a:r>
              <a:rPr lang="en-US" sz="1200" dirty="0">
                <a:solidFill>
                  <a:srgbClr val="000000"/>
                </a:solidFill>
              </a:rPr>
              <a:t>, David M and Nelson, Forrest D (2008) Using internet searches for influenza surveillance</a:t>
            </a:r>
          </a:p>
          <a:p>
            <a:pPr marL="0" indent="0">
              <a:lnSpc>
                <a:spcPct val="80000"/>
              </a:lnSpc>
              <a:buNone/>
            </a:pPr>
            <a:r>
              <a:rPr lang="en-US" sz="1200" dirty="0" err="1">
                <a:solidFill>
                  <a:srgbClr val="000000"/>
                </a:solidFill>
              </a:rPr>
              <a:t>Preis</a:t>
            </a:r>
            <a:r>
              <a:rPr lang="en-US" sz="1200" dirty="0">
                <a:solidFill>
                  <a:srgbClr val="000000"/>
                </a:solidFill>
              </a:rPr>
              <a:t> and Moat (2014) Adaptive </a:t>
            </a:r>
            <a:r>
              <a:rPr lang="en-US" sz="1200" dirty="0" err="1">
                <a:solidFill>
                  <a:srgbClr val="000000"/>
                </a:solidFill>
              </a:rPr>
              <a:t>nowcasting</a:t>
            </a:r>
            <a:r>
              <a:rPr lang="en-US" sz="1200" dirty="0">
                <a:solidFill>
                  <a:srgbClr val="000000"/>
                </a:solidFill>
              </a:rPr>
              <a:t> of influenza outbreaks using Google searches</a:t>
            </a:r>
          </a:p>
          <a:p>
            <a:pPr marL="0" indent="0">
              <a:lnSpc>
                <a:spcPct val="80000"/>
              </a:lnSpc>
              <a:buNone/>
            </a:pPr>
            <a:r>
              <a:rPr lang="en-US" altLang="en-US" sz="1200" dirty="0">
                <a:solidFill>
                  <a:srgbClr val="000000"/>
                </a:solidFill>
              </a:rPr>
              <a:t>L. </a:t>
            </a:r>
            <a:r>
              <a:rPr lang="en-US" altLang="en-US" sz="1200" dirty="0" err="1">
                <a:solidFill>
                  <a:srgbClr val="000000"/>
                </a:solidFill>
              </a:rPr>
              <a:t>Richiardi</a:t>
            </a:r>
            <a:r>
              <a:rPr lang="en-US" altLang="en-US" sz="1200" dirty="0">
                <a:solidFill>
                  <a:srgbClr val="000000"/>
                </a:solidFill>
              </a:rPr>
              <a:t>, C </a:t>
            </a:r>
            <a:r>
              <a:rPr lang="en-US" altLang="en-US" sz="1200" dirty="0" err="1">
                <a:solidFill>
                  <a:srgbClr val="000000"/>
                </a:solidFill>
              </a:rPr>
              <a:t>Pizzi</a:t>
            </a:r>
            <a:r>
              <a:rPr lang="en-US" altLang="en-US" sz="1200" dirty="0">
                <a:solidFill>
                  <a:srgbClr val="000000"/>
                </a:solidFill>
              </a:rPr>
              <a:t>, D. </a:t>
            </a:r>
            <a:r>
              <a:rPr lang="en-US" altLang="en-US" sz="1200" dirty="0" err="1">
                <a:solidFill>
                  <a:srgbClr val="000000"/>
                </a:solidFill>
              </a:rPr>
              <a:t>Paolotti</a:t>
            </a:r>
            <a:r>
              <a:rPr lang="en-US" altLang="en-US" sz="1200" dirty="0">
                <a:solidFill>
                  <a:srgbClr val="000000"/>
                </a:solidFill>
              </a:rPr>
              <a:t> (2014) Internet-Based Epidemiology</a:t>
            </a:r>
          </a:p>
          <a:p>
            <a:pPr marL="0" indent="0">
              <a:lnSpc>
                <a:spcPct val="80000"/>
              </a:lnSpc>
              <a:buNone/>
            </a:pPr>
            <a:r>
              <a:rPr lang="en-US" sz="1200" dirty="0" err="1">
                <a:solidFill>
                  <a:srgbClr val="000000"/>
                </a:solidFill>
              </a:rPr>
              <a:t>Sadilek</a:t>
            </a:r>
            <a:r>
              <a:rPr lang="en-US" sz="1200" dirty="0">
                <a:solidFill>
                  <a:srgbClr val="000000"/>
                </a:solidFill>
              </a:rPr>
              <a:t>, </a:t>
            </a:r>
            <a:r>
              <a:rPr lang="en-US" sz="1200" dirty="0" err="1">
                <a:solidFill>
                  <a:srgbClr val="000000"/>
                </a:solidFill>
              </a:rPr>
              <a:t>Kautz</a:t>
            </a:r>
            <a:r>
              <a:rPr lang="en-US" sz="1200" dirty="0">
                <a:solidFill>
                  <a:srgbClr val="000000"/>
                </a:solidFill>
              </a:rPr>
              <a:t> and </a:t>
            </a:r>
            <a:r>
              <a:rPr lang="en-US" sz="1200" dirty="0" err="1">
                <a:solidFill>
                  <a:srgbClr val="000000"/>
                </a:solidFill>
              </a:rPr>
              <a:t>Silenzio</a:t>
            </a:r>
            <a:r>
              <a:rPr lang="en-US" sz="1200" dirty="0">
                <a:solidFill>
                  <a:srgbClr val="000000"/>
                </a:solidFill>
              </a:rPr>
              <a:t> (2012) Modeling Spread of Disease from Social Interactions</a:t>
            </a:r>
          </a:p>
          <a:p>
            <a:pPr marL="0" indent="0">
              <a:lnSpc>
                <a:spcPct val="80000"/>
              </a:lnSpc>
              <a:buNone/>
            </a:pPr>
            <a:r>
              <a:rPr lang="en-US" sz="1200" dirty="0">
                <a:solidFill>
                  <a:srgbClr val="000000"/>
                </a:solidFill>
              </a:rPr>
              <a:t>Adam </a:t>
            </a:r>
            <a:r>
              <a:rPr lang="en-US" sz="1200" dirty="0" err="1">
                <a:solidFill>
                  <a:srgbClr val="000000"/>
                </a:solidFill>
              </a:rPr>
              <a:t>Sadilek</a:t>
            </a:r>
            <a:r>
              <a:rPr lang="en-US" sz="1200" dirty="0">
                <a:solidFill>
                  <a:srgbClr val="000000"/>
                </a:solidFill>
              </a:rPr>
              <a:t>, Henry </a:t>
            </a:r>
            <a:r>
              <a:rPr lang="en-US" sz="1200" dirty="0" err="1">
                <a:solidFill>
                  <a:srgbClr val="000000"/>
                </a:solidFill>
              </a:rPr>
              <a:t>Kautz</a:t>
            </a:r>
            <a:r>
              <a:rPr lang="en-US" sz="1200" dirty="0">
                <a:solidFill>
                  <a:srgbClr val="000000"/>
                </a:solidFill>
              </a:rPr>
              <a:t> (2013) Modeling the Impact of Lifestyle on Health at Scale</a:t>
            </a:r>
          </a:p>
          <a:p>
            <a:pPr marL="0" indent="0">
              <a:lnSpc>
                <a:spcPct val="80000"/>
              </a:lnSpc>
              <a:buNone/>
            </a:pPr>
            <a:r>
              <a:rPr lang="en-US" altLang="en-US" sz="1200" dirty="0">
                <a:solidFill>
                  <a:srgbClr val="000000"/>
                </a:solidFill>
              </a:rPr>
              <a:t>Simmons RD, </a:t>
            </a:r>
            <a:r>
              <a:rPr lang="en-US" altLang="en-US" sz="1200" dirty="0" err="1">
                <a:solidFill>
                  <a:srgbClr val="000000"/>
                </a:solidFill>
              </a:rPr>
              <a:t>Ponsonby</a:t>
            </a:r>
            <a:r>
              <a:rPr lang="en-US" altLang="en-US" sz="1200" dirty="0">
                <a:solidFill>
                  <a:srgbClr val="000000"/>
                </a:solidFill>
              </a:rPr>
              <a:t> AL, van der Mei IA, Sheridan P (2004) What affects your MS? Responses to an </a:t>
            </a:r>
            <a:r>
              <a:rPr lang="en-US" altLang="en-US" sz="1200" dirty="0" err="1">
                <a:solidFill>
                  <a:srgbClr val="000000"/>
                </a:solidFill>
              </a:rPr>
              <a:t>anonmous</a:t>
            </a:r>
            <a:r>
              <a:rPr lang="en-US" altLang="en-US" sz="1200" dirty="0">
                <a:solidFill>
                  <a:srgbClr val="000000"/>
                </a:solidFill>
              </a:rPr>
              <a:t>, internet-based epidemiological survey. </a:t>
            </a:r>
            <a:r>
              <a:rPr lang="en-US" altLang="en-US" sz="1200" dirty="0" err="1">
                <a:solidFill>
                  <a:srgbClr val="000000"/>
                </a:solidFill>
              </a:rPr>
              <a:t>Mult</a:t>
            </a:r>
            <a:r>
              <a:rPr lang="en-US" altLang="en-US" sz="1200" dirty="0">
                <a:solidFill>
                  <a:srgbClr val="000000"/>
                </a:solidFill>
              </a:rPr>
              <a:t> </a:t>
            </a:r>
            <a:r>
              <a:rPr lang="en-US" altLang="en-US" sz="1200" dirty="0" err="1">
                <a:solidFill>
                  <a:srgbClr val="000000"/>
                </a:solidFill>
              </a:rPr>
              <a:t>Scler</a:t>
            </a:r>
            <a:r>
              <a:rPr lang="en-US" altLang="en-US" sz="1200" dirty="0">
                <a:solidFill>
                  <a:srgbClr val="000000"/>
                </a:solidFill>
              </a:rPr>
              <a:t> 10:202-211</a:t>
            </a:r>
            <a:endParaRPr lang="en-US" sz="1200" dirty="0">
              <a:solidFill>
                <a:srgbClr val="000000"/>
              </a:solidFill>
            </a:endParaRPr>
          </a:p>
          <a:p>
            <a:pPr marL="0" indent="0">
              <a:lnSpc>
                <a:spcPct val="80000"/>
              </a:lnSpc>
              <a:buNone/>
            </a:pPr>
            <a:r>
              <a:rPr lang="en-US" sz="1200" dirty="0" err="1">
                <a:solidFill>
                  <a:srgbClr val="000000"/>
                </a:solidFill>
              </a:rPr>
              <a:t>Ryen</a:t>
            </a:r>
            <a:r>
              <a:rPr lang="en-US" sz="1200" dirty="0">
                <a:solidFill>
                  <a:srgbClr val="000000"/>
                </a:solidFill>
              </a:rPr>
              <a:t> R. White, Eric Horvitz (2012) Studies on the onset and persistence of medical concerns in search logs.</a:t>
            </a:r>
          </a:p>
          <a:p>
            <a:pPr marL="0" indent="0">
              <a:lnSpc>
                <a:spcPct val="80000"/>
              </a:lnSpc>
              <a:buNone/>
            </a:pPr>
            <a:r>
              <a:rPr lang="en-US" sz="1200" dirty="0" err="1">
                <a:solidFill>
                  <a:srgbClr val="000000"/>
                </a:solidFill>
              </a:rPr>
              <a:t>Ryen</a:t>
            </a:r>
            <a:r>
              <a:rPr lang="en-US" sz="1200" dirty="0">
                <a:solidFill>
                  <a:srgbClr val="000000"/>
                </a:solidFill>
              </a:rPr>
              <a:t> R. White, Eric Horvitz (2009) </a:t>
            </a:r>
            <a:r>
              <a:rPr lang="en-US" sz="1200" dirty="0" err="1">
                <a:solidFill>
                  <a:srgbClr val="000000"/>
                </a:solidFill>
              </a:rPr>
              <a:t>Cyberchondria</a:t>
            </a:r>
            <a:r>
              <a:rPr lang="en-US" sz="1200" dirty="0">
                <a:solidFill>
                  <a:srgbClr val="000000"/>
                </a:solidFill>
              </a:rPr>
              <a:t>: Studies of the Escalation of Medical Concerns in Web Search</a:t>
            </a:r>
          </a:p>
          <a:p>
            <a:pPr marL="0" indent="0">
              <a:lnSpc>
                <a:spcPct val="80000"/>
              </a:lnSpc>
              <a:buNone/>
            </a:pPr>
            <a:r>
              <a:rPr lang="en-US" sz="1200" dirty="0">
                <a:solidFill>
                  <a:srgbClr val="000000"/>
                </a:solidFill>
              </a:rPr>
              <a:t>Paul Wicks, Timothy E Vaughan, Michael P </a:t>
            </a:r>
            <a:r>
              <a:rPr lang="en-US" sz="1200" dirty="0" err="1">
                <a:solidFill>
                  <a:srgbClr val="000000"/>
                </a:solidFill>
              </a:rPr>
              <a:t>Massagli</a:t>
            </a:r>
            <a:r>
              <a:rPr lang="en-US" sz="1200" dirty="0">
                <a:solidFill>
                  <a:srgbClr val="000000"/>
                </a:solidFill>
              </a:rPr>
              <a:t>, James Heywood (2011) Accelerated clinical discovery using self-reported patient data collected online and a patient-matching algorithm</a:t>
            </a:r>
          </a:p>
          <a:p>
            <a:pPr marL="0" indent="0">
              <a:lnSpc>
                <a:spcPct val="80000"/>
              </a:lnSpc>
              <a:buNone/>
            </a:pPr>
            <a:r>
              <a:rPr lang="en-US" sz="1200" dirty="0">
                <a:solidFill>
                  <a:srgbClr val="000000"/>
                </a:solidFill>
              </a:rPr>
              <a:t>Elad Yom-Tov, Luis Fernandez-Luque, Ingmar Weber, Steven P Crain (2012) Pro-Anorexia and Pro-Recovery Photo Sharing: A Tale of Two Warring Tribes</a:t>
            </a:r>
          </a:p>
          <a:p>
            <a:pPr marL="0" indent="0">
              <a:lnSpc>
                <a:spcPct val="80000"/>
              </a:lnSpc>
              <a:buNone/>
            </a:pPr>
            <a:r>
              <a:rPr lang="en-US" sz="1200" dirty="0">
                <a:solidFill>
                  <a:srgbClr val="000000"/>
                </a:solidFill>
              </a:rPr>
              <a:t>Elad Yom-Tov, Evgeniy Gabrilovich (2013) </a:t>
            </a:r>
            <a:r>
              <a:rPr lang="en-US" sz="1200" dirty="0" err="1">
                <a:solidFill>
                  <a:srgbClr val="000000"/>
                </a:solidFill>
              </a:rPr>
              <a:t>Postmarket</a:t>
            </a:r>
            <a:r>
              <a:rPr lang="en-US" sz="1200" dirty="0">
                <a:solidFill>
                  <a:srgbClr val="000000"/>
                </a:solidFill>
              </a:rPr>
              <a:t> Drug Surveillance Without Trial Costs: Discovery of Adverse Drug Reactions Through Large-Scale Analysis of Web Search Queries</a:t>
            </a:r>
          </a:p>
          <a:p>
            <a:pPr marL="0" indent="0">
              <a:lnSpc>
                <a:spcPct val="80000"/>
              </a:lnSpc>
              <a:buNone/>
            </a:pPr>
            <a:endParaRPr lang="en-US" sz="1200" dirty="0">
              <a:solidFill>
                <a:srgbClr val="000000"/>
              </a:solidFill>
            </a:endParaRPr>
          </a:p>
          <a:p>
            <a:pPr marL="0" indent="0">
              <a:lnSpc>
                <a:spcPct val="80000"/>
              </a:lnSpc>
              <a:buNone/>
            </a:pPr>
            <a:endParaRPr lang="en-US" sz="1200" dirty="0">
              <a:solidFill>
                <a:srgbClr val="000000"/>
              </a:solidFill>
            </a:endParaRPr>
          </a:p>
        </p:txBody>
      </p:sp>
    </p:spTree>
    <p:extLst>
      <p:ext uri="{BB962C8B-B14F-4D97-AF65-F5344CB8AC3E}">
        <p14:creationId xmlns:p14="http://schemas.microsoft.com/office/powerpoint/2010/main" val="10945129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6323"/>
          </a:xfrm>
        </p:spPr>
        <p:txBody>
          <a:bodyPr>
            <a:normAutofit fontScale="90000"/>
          </a:bodyPr>
          <a:lstStyle/>
          <a:p>
            <a:r>
              <a:rPr lang="en-US" dirty="0"/>
              <a:t>References IV</a:t>
            </a:r>
          </a:p>
        </p:txBody>
      </p:sp>
      <p:sp>
        <p:nvSpPr>
          <p:cNvPr id="3" name="Content Placeholder 2"/>
          <p:cNvSpPr>
            <a:spLocks noGrp="1"/>
          </p:cNvSpPr>
          <p:nvPr>
            <p:ph idx="1"/>
          </p:nvPr>
        </p:nvSpPr>
        <p:spPr>
          <a:xfrm>
            <a:off x="677333" y="1255923"/>
            <a:ext cx="10659023" cy="4785439"/>
          </a:xfrm>
        </p:spPr>
        <p:txBody>
          <a:bodyPr>
            <a:noAutofit/>
          </a:bodyPr>
          <a:lstStyle/>
          <a:p>
            <a:pPr marL="0" indent="0">
              <a:lnSpc>
                <a:spcPct val="80000"/>
              </a:lnSpc>
              <a:buNone/>
            </a:pPr>
            <a:r>
              <a:rPr lang="en-US" sz="1200" dirty="0" err="1">
                <a:solidFill>
                  <a:srgbClr val="000000"/>
                </a:solidFill>
              </a:rPr>
              <a:t>Elad</a:t>
            </a:r>
            <a:r>
              <a:rPr lang="en-US" sz="1200" dirty="0">
                <a:solidFill>
                  <a:srgbClr val="000000"/>
                </a:solidFill>
              </a:rPr>
              <a:t> Yom-Tov, </a:t>
            </a:r>
            <a:r>
              <a:rPr lang="en-US" sz="1200" dirty="0" err="1">
                <a:solidFill>
                  <a:srgbClr val="000000"/>
                </a:solidFill>
              </a:rPr>
              <a:t>danah</a:t>
            </a:r>
            <a:r>
              <a:rPr lang="en-US" sz="1200" dirty="0">
                <a:solidFill>
                  <a:srgbClr val="000000"/>
                </a:solidFill>
              </a:rPr>
              <a:t> </a:t>
            </a:r>
            <a:r>
              <a:rPr lang="en-US" sz="1200" dirty="0" err="1">
                <a:solidFill>
                  <a:srgbClr val="000000"/>
                </a:solidFill>
              </a:rPr>
              <a:t>boyd</a:t>
            </a:r>
            <a:r>
              <a:rPr lang="en-US" sz="1200" dirty="0">
                <a:solidFill>
                  <a:srgbClr val="000000"/>
                </a:solidFill>
              </a:rPr>
              <a:t> (2014) On the link between media coverage of anorexia and pro-anorexic practices on the web</a:t>
            </a:r>
          </a:p>
          <a:p>
            <a:pPr marL="0" indent="0">
              <a:lnSpc>
                <a:spcPct val="80000"/>
              </a:lnSpc>
              <a:buNone/>
            </a:pPr>
            <a:r>
              <a:rPr lang="en-US" sz="1200" dirty="0" err="1">
                <a:solidFill>
                  <a:srgbClr val="000000"/>
                </a:solidFill>
              </a:rPr>
              <a:t>Elad</a:t>
            </a:r>
            <a:r>
              <a:rPr lang="en-US" sz="1200" dirty="0">
                <a:solidFill>
                  <a:srgbClr val="000000"/>
                </a:solidFill>
              </a:rPr>
              <a:t> Yom-Tov, Ryen W White, Eric Horvitz (2014) Seeking Insights About Cycling Mood Disorders via Anonymized Search Logs</a:t>
            </a:r>
          </a:p>
          <a:p>
            <a:pPr marL="0" indent="0">
              <a:lnSpc>
                <a:spcPct val="80000"/>
              </a:lnSpc>
              <a:buNone/>
            </a:pPr>
            <a:r>
              <a:rPr lang="en-US" sz="1200" dirty="0">
                <a:solidFill>
                  <a:srgbClr val="000000"/>
                </a:solidFill>
              </a:rPr>
              <a:t>Elad Yom-Tov, Diana Borsa, Ingemar J Cox, Rachel A McKendry (2014) Detecting Disease Outbreaks in Mass Gatherings Using Internet Data</a:t>
            </a:r>
          </a:p>
          <a:p>
            <a:pPr marL="0" indent="0">
              <a:lnSpc>
                <a:spcPct val="80000"/>
              </a:lnSpc>
              <a:buNone/>
            </a:pPr>
            <a:r>
              <a:rPr lang="en-US" sz="1200" dirty="0">
                <a:solidFill>
                  <a:srgbClr val="000000"/>
                </a:solidFill>
              </a:rPr>
              <a:t>Elad Yom-Tov, Luis Fernandez-Luque (2014) Information is in the eye of the beholder: Seeking information on the MMR vaccine through an Internet search engine</a:t>
            </a:r>
          </a:p>
          <a:p>
            <a:pPr marL="0" indent="0">
              <a:lnSpc>
                <a:spcPct val="80000"/>
              </a:lnSpc>
              <a:buNone/>
            </a:pPr>
            <a:r>
              <a:rPr lang="en-US" sz="1200" dirty="0">
                <a:solidFill>
                  <a:srgbClr val="000000"/>
                </a:solidFill>
              </a:rPr>
              <a:t>Young, Rivers and Lewis (2014) Methods of using real-time social media technologies for detection and remote monitoring of HIV outcomes </a:t>
            </a:r>
          </a:p>
          <a:p>
            <a:pPr marL="0" indent="0">
              <a:lnSpc>
                <a:spcPct val="80000"/>
              </a:lnSpc>
              <a:buNone/>
            </a:pPr>
            <a:r>
              <a:rPr lang="en-US" sz="1200" dirty="0" err="1">
                <a:solidFill>
                  <a:srgbClr val="000000"/>
                </a:solidFill>
              </a:rPr>
              <a:t>Shaodian</a:t>
            </a:r>
            <a:r>
              <a:rPr lang="en-US" sz="1200" dirty="0">
                <a:solidFill>
                  <a:srgbClr val="000000"/>
                </a:solidFill>
              </a:rPr>
              <a:t> Zhang, Erin </a:t>
            </a:r>
            <a:r>
              <a:rPr lang="en-US" sz="1200" dirty="0" err="1">
                <a:solidFill>
                  <a:srgbClr val="000000"/>
                </a:solidFill>
              </a:rPr>
              <a:t>Bantum</a:t>
            </a:r>
            <a:r>
              <a:rPr lang="en-US" sz="1200" dirty="0">
                <a:solidFill>
                  <a:srgbClr val="000000"/>
                </a:solidFill>
              </a:rPr>
              <a:t>, Jason Owen, </a:t>
            </a:r>
            <a:r>
              <a:rPr lang="en-US" sz="1200" dirty="0" err="1">
                <a:solidFill>
                  <a:srgbClr val="000000"/>
                </a:solidFill>
              </a:rPr>
              <a:t>Noémie</a:t>
            </a:r>
            <a:r>
              <a:rPr lang="en-US" sz="1200" dirty="0">
                <a:solidFill>
                  <a:srgbClr val="000000"/>
                </a:solidFill>
              </a:rPr>
              <a:t> </a:t>
            </a:r>
            <a:r>
              <a:rPr lang="en-US" sz="1200" dirty="0" err="1">
                <a:solidFill>
                  <a:srgbClr val="000000"/>
                </a:solidFill>
              </a:rPr>
              <a:t>Elhadad</a:t>
            </a:r>
            <a:r>
              <a:rPr lang="en-US" sz="1200" dirty="0">
                <a:solidFill>
                  <a:srgbClr val="000000"/>
                </a:solidFill>
              </a:rPr>
              <a:t> (2014) Does Sustained Participation in an Online Health Community Affect Sentiment?</a:t>
            </a:r>
          </a:p>
          <a:p>
            <a:pPr marL="0" indent="0">
              <a:lnSpc>
                <a:spcPct val="80000"/>
              </a:lnSpc>
              <a:buNone/>
            </a:pPr>
            <a:endParaRPr lang="en-US" sz="1200" dirty="0">
              <a:solidFill>
                <a:srgbClr val="000000"/>
              </a:solidFill>
            </a:endParaRPr>
          </a:p>
          <a:p>
            <a:pPr marL="0" indent="0">
              <a:lnSpc>
                <a:spcPct val="80000"/>
              </a:lnSpc>
              <a:buNone/>
            </a:pPr>
            <a:endParaRPr lang="en-US" sz="1200" dirty="0">
              <a:solidFill>
                <a:srgbClr val="000000"/>
              </a:solidFill>
            </a:endParaRPr>
          </a:p>
        </p:txBody>
      </p:sp>
    </p:spTree>
    <p:extLst>
      <p:ext uri="{BB962C8B-B14F-4D97-AF65-F5344CB8AC3E}">
        <p14:creationId xmlns:p14="http://schemas.microsoft.com/office/powerpoint/2010/main" val="42741592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AAFE-72E6-229C-4727-E61B8233000C}"/>
              </a:ext>
            </a:extLst>
          </p:cNvPr>
          <p:cNvSpPr>
            <a:spLocks noGrp="1"/>
          </p:cNvSpPr>
          <p:nvPr>
            <p:ph type="title"/>
          </p:nvPr>
        </p:nvSpPr>
        <p:spPr/>
        <p:txBody>
          <a:bodyPr/>
          <a:lstStyle/>
          <a:p>
            <a:r>
              <a:rPr lang="en-US"/>
              <a:t>Appendix</a:t>
            </a:r>
          </a:p>
        </p:txBody>
      </p:sp>
      <p:sp>
        <p:nvSpPr>
          <p:cNvPr id="3" name="Text Placeholder 2">
            <a:extLst>
              <a:ext uri="{FF2B5EF4-FFF2-40B4-BE49-F238E27FC236}">
                <a16:creationId xmlns:a16="http://schemas.microsoft.com/office/drawing/2014/main" id="{573B221A-1231-5A7E-CDCB-931F15ACB8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2706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54E254-9AD9-7FA5-892A-546ACEA8AC77}"/>
              </a:ext>
            </a:extLst>
          </p:cNvPr>
          <p:cNvPicPr>
            <a:picLocks noChangeAspect="1"/>
          </p:cNvPicPr>
          <p:nvPr/>
        </p:nvPicPr>
        <p:blipFill>
          <a:blip r:embed="rId2"/>
          <a:stretch>
            <a:fillRect/>
          </a:stretch>
        </p:blipFill>
        <p:spPr>
          <a:xfrm>
            <a:off x="1492914" y="694018"/>
            <a:ext cx="8935239" cy="52498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76086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BDC569-64A1-C084-5B13-B77B3C4440AE}"/>
              </a:ext>
            </a:extLst>
          </p:cNvPr>
          <p:cNvSpPr>
            <a:spLocks noGrp="1"/>
          </p:cNvSpPr>
          <p:nvPr>
            <p:ph type="title"/>
          </p:nvPr>
        </p:nvSpPr>
        <p:spPr/>
        <p:txBody>
          <a:bodyPr/>
          <a:lstStyle/>
          <a:p>
            <a:r>
              <a:rPr lang="en-US"/>
              <a:t>Quantifying text in practice: Tokenization</a:t>
            </a:r>
            <a:endParaRPr lang="en-IL"/>
          </a:p>
        </p:txBody>
      </p:sp>
      <p:sp>
        <p:nvSpPr>
          <p:cNvPr id="4" name="Slide Number Placeholder 2">
            <a:extLst>
              <a:ext uri="{FF2B5EF4-FFF2-40B4-BE49-F238E27FC236}">
                <a16:creationId xmlns:a16="http://schemas.microsoft.com/office/drawing/2014/main" id="{C4D67926-7667-2522-EE44-4A83C2ECA32C}"/>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110</a:t>
            </a:fld>
            <a:endParaRPr lang="en-US" sz="2000" b="1">
              <a:solidFill>
                <a:schemeClr val="tx2">
                  <a:alpha val="78000"/>
                </a:schemeClr>
              </a:solidFill>
            </a:endParaRPr>
          </a:p>
        </p:txBody>
      </p:sp>
      <p:pic>
        <p:nvPicPr>
          <p:cNvPr id="6" name="Picture 5">
            <a:extLst>
              <a:ext uri="{FF2B5EF4-FFF2-40B4-BE49-F238E27FC236}">
                <a16:creationId xmlns:a16="http://schemas.microsoft.com/office/drawing/2014/main" id="{9218A3A4-1D6F-C8AE-DFFE-E2FD0154BE79}"/>
              </a:ext>
            </a:extLst>
          </p:cNvPr>
          <p:cNvPicPr>
            <a:picLocks noChangeAspect="1"/>
          </p:cNvPicPr>
          <p:nvPr/>
        </p:nvPicPr>
        <p:blipFill>
          <a:blip r:embed="rId3"/>
          <a:stretch>
            <a:fillRect/>
          </a:stretch>
        </p:blipFill>
        <p:spPr>
          <a:xfrm>
            <a:off x="838200" y="1690688"/>
            <a:ext cx="5201376" cy="1790950"/>
          </a:xfrm>
          <a:prstGeom prst="rect">
            <a:avLst/>
          </a:prstGeom>
        </p:spPr>
      </p:pic>
      <p:pic>
        <p:nvPicPr>
          <p:cNvPr id="8" name="Picture 7">
            <a:extLst>
              <a:ext uri="{FF2B5EF4-FFF2-40B4-BE49-F238E27FC236}">
                <a16:creationId xmlns:a16="http://schemas.microsoft.com/office/drawing/2014/main" id="{8A1EE3D4-47D1-2DF2-4FDB-EECB63815270}"/>
              </a:ext>
            </a:extLst>
          </p:cNvPr>
          <p:cNvPicPr>
            <a:picLocks noChangeAspect="1"/>
          </p:cNvPicPr>
          <p:nvPr/>
        </p:nvPicPr>
        <p:blipFill>
          <a:blip r:embed="rId4"/>
          <a:stretch>
            <a:fillRect/>
          </a:stretch>
        </p:blipFill>
        <p:spPr>
          <a:xfrm>
            <a:off x="931611" y="4019170"/>
            <a:ext cx="9459645" cy="1390844"/>
          </a:xfrm>
          <a:prstGeom prst="rect">
            <a:avLst/>
          </a:prstGeom>
        </p:spPr>
      </p:pic>
      <p:sp>
        <p:nvSpPr>
          <p:cNvPr id="10" name="TextBox 9">
            <a:extLst>
              <a:ext uri="{FF2B5EF4-FFF2-40B4-BE49-F238E27FC236}">
                <a16:creationId xmlns:a16="http://schemas.microsoft.com/office/drawing/2014/main" id="{48983868-76AE-6A9E-39BC-7F1761F71990}"/>
              </a:ext>
            </a:extLst>
          </p:cNvPr>
          <p:cNvSpPr txBox="1"/>
          <p:nvPr/>
        </p:nvSpPr>
        <p:spPr>
          <a:xfrm>
            <a:off x="931611" y="6441643"/>
            <a:ext cx="2645875" cy="261610"/>
          </a:xfrm>
          <a:prstGeom prst="rect">
            <a:avLst/>
          </a:prstGeom>
          <a:noFill/>
        </p:spPr>
        <p:txBody>
          <a:bodyPr wrap="square">
            <a:spAutoFit/>
          </a:bodyPr>
          <a:lstStyle/>
          <a:p>
            <a:r>
              <a:rPr lang="en-US" sz="1100"/>
              <a:t>Code by Eran Dorfman</a:t>
            </a:r>
            <a:endParaRPr lang="en-IL" sz="1100"/>
          </a:p>
        </p:txBody>
      </p:sp>
    </p:spTree>
    <p:extLst>
      <p:ext uri="{BB962C8B-B14F-4D97-AF65-F5344CB8AC3E}">
        <p14:creationId xmlns:p14="http://schemas.microsoft.com/office/powerpoint/2010/main" val="352858982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BDC569-64A1-C084-5B13-B77B3C4440AE}"/>
              </a:ext>
            </a:extLst>
          </p:cNvPr>
          <p:cNvSpPr>
            <a:spLocks noGrp="1"/>
          </p:cNvSpPr>
          <p:nvPr>
            <p:ph type="title"/>
          </p:nvPr>
        </p:nvSpPr>
        <p:spPr/>
        <p:txBody>
          <a:bodyPr/>
          <a:lstStyle/>
          <a:p>
            <a:r>
              <a:rPr lang="en-US" sz="3600"/>
              <a:t>Quantifying text in practice: Removing </a:t>
            </a:r>
            <a:r>
              <a:rPr lang="en-US" sz="3600" err="1"/>
              <a:t>stopwords</a:t>
            </a:r>
            <a:endParaRPr lang="en-IL" sz="3600"/>
          </a:p>
        </p:txBody>
      </p:sp>
      <p:sp>
        <p:nvSpPr>
          <p:cNvPr id="4" name="Slide Number Placeholder 2">
            <a:extLst>
              <a:ext uri="{FF2B5EF4-FFF2-40B4-BE49-F238E27FC236}">
                <a16:creationId xmlns:a16="http://schemas.microsoft.com/office/drawing/2014/main" id="{C4D67926-7667-2522-EE44-4A83C2ECA32C}"/>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111</a:t>
            </a:fld>
            <a:endParaRPr lang="en-US" sz="2000" b="1">
              <a:solidFill>
                <a:schemeClr val="tx2">
                  <a:alpha val="78000"/>
                </a:schemeClr>
              </a:solidFill>
            </a:endParaRPr>
          </a:p>
        </p:txBody>
      </p:sp>
      <p:pic>
        <p:nvPicPr>
          <p:cNvPr id="5" name="Picture 4">
            <a:extLst>
              <a:ext uri="{FF2B5EF4-FFF2-40B4-BE49-F238E27FC236}">
                <a16:creationId xmlns:a16="http://schemas.microsoft.com/office/drawing/2014/main" id="{240B8407-865C-5F6B-DF69-0B9A55CB62EB}"/>
              </a:ext>
            </a:extLst>
          </p:cNvPr>
          <p:cNvPicPr>
            <a:picLocks noChangeAspect="1"/>
          </p:cNvPicPr>
          <p:nvPr/>
        </p:nvPicPr>
        <p:blipFill>
          <a:blip r:embed="rId2"/>
          <a:stretch>
            <a:fillRect/>
          </a:stretch>
        </p:blipFill>
        <p:spPr>
          <a:xfrm>
            <a:off x="988482" y="1869509"/>
            <a:ext cx="5344271" cy="457264"/>
          </a:xfrm>
          <a:prstGeom prst="rect">
            <a:avLst/>
          </a:prstGeom>
        </p:spPr>
      </p:pic>
      <p:pic>
        <p:nvPicPr>
          <p:cNvPr id="9" name="Picture 8">
            <a:extLst>
              <a:ext uri="{FF2B5EF4-FFF2-40B4-BE49-F238E27FC236}">
                <a16:creationId xmlns:a16="http://schemas.microsoft.com/office/drawing/2014/main" id="{075F1339-ABC9-1F1D-547B-567E7806A4E8}"/>
              </a:ext>
            </a:extLst>
          </p:cNvPr>
          <p:cNvPicPr>
            <a:picLocks noChangeAspect="1"/>
          </p:cNvPicPr>
          <p:nvPr/>
        </p:nvPicPr>
        <p:blipFill>
          <a:blip r:embed="rId3"/>
          <a:stretch>
            <a:fillRect/>
          </a:stretch>
        </p:blipFill>
        <p:spPr>
          <a:xfrm>
            <a:off x="988482" y="2573401"/>
            <a:ext cx="8764223" cy="1438476"/>
          </a:xfrm>
          <a:prstGeom prst="rect">
            <a:avLst/>
          </a:prstGeom>
        </p:spPr>
      </p:pic>
      <p:sp>
        <p:nvSpPr>
          <p:cNvPr id="10" name="TextBox 9">
            <a:extLst>
              <a:ext uri="{FF2B5EF4-FFF2-40B4-BE49-F238E27FC236}">
                <a16:creationId xmlns:a16="http://schemas.microsoft.com/office/drawing/2014/main" id="{45FBB2D4-7FF0-E77E-BE35-C47E7DE8386C}"/>
              </a:ext>
            </a:extLst>
          </p:cNvPr>
          <p:cNvSpPr txBox="1"/>
          <p:nvPr/>
        </p:nvSpPr>
        <p:spPr>
          <a:xfrm>
            <a:off x="931611" y="6441643"/>
            <a:ext cx="2645875" cy="261610"/>
          </a:xfrm>
          <a:prstGeom prst="rect">
            <a:avLst/>
          </a:prstGeom>
          <a:noFill/>
        </p:spPr>
        <p:txBody>
          <a:bodyPr wrap="square">
            <a:spAutoFit/>
          </a:bodyPr>
          <a:lstStyle/>
          <a:p>
            <a:r>
              <a:rPr lang="en-US" sz="1100"/>
              <a:t>Code by Eran Dorfman</a:t>
            </a:r>
            <a:endParaRPr lang="en-IL" sz="1100"/>
          </a:p>
        </p:txBody>
      </p:sp>
    </p:spTree>
    <p:extLst>
      <p:ext uri="{BB962C8B-B14F-4D97-AF65-F5344CB8AC3E}">
        <p14:creationId xmlns:p14="http://schemas.microsoft.com/office/powerpoint/2010/main" val="307762773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BDC569-64A1-C084-5B13-B77B3C4440AE}"/>
              </a:ext>
            </a:extLst>
          </p:cNvPr>
          <p:cNvSpPr>
            <a:spLocks noGrp="1"/>
          </p:cNvSpPr>
          <p:nvPr>
            <p:ph type="title"/>
          </p:nvPr>
        </p:nvSpPr>
        <p:spPr/>
        <p:txBody>
          <a:bodyPr/>
          <a:lstStyle/>
          <a:p>
            <a:r>
              <a:rPr lang="en-US"/>
              <a:t>Quantifying text in practice: Stemming</a:t>
            </a:r>
            <a:endParaRPr lang="en-IL"/>
          </a:p>
        </p:txBody>
      </p:sp>
      <p:sp>
        <p:nvSpPr>
          <p:cNvPr id="4" name="Slide Number Placeholder 2">
            <a:extLst>
              <a:ext uri="{FF2B5EF4-FFF2-40B4-BE49-F238E27FC236}">
                <a16:creationId xmlns:a16="http://schemas.microsoft.com/office/drawing/2014/main" id="{C4D67926-7667-2522-EE44-4A83C2ECA32C}"/>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112</a:t>
            </a:fld>
            <a:endParaRPr lang="en-US" sz="2000" b="1">
              <a:solidFill>
                <a:schemeClr val="tx2">
                  <a:alpha val="78000"/>
                </a:schemeClr>
              </a:solidFill>
            </a:endParaRPr>
          </a:p>
        </p:txBody>
      </p:sp>
      <p:sp>
        <p:nvSpPr>
          <p:cNvPr id="2" name="TextBox 1">
            <a:extLst>
              <a:ext uri="{FF2B5EF4-FFF2-40B4-BE49-F238E27FC236}">
                <a16:creationId xmlns:a16="http://schemas.microsoft.com/office/drawing/2014/main" id="{E983F358-D3F2-49C7-0BE3-B2755C321AF0}"/>
              </a:ext>
            </a:extLst>
          </p:cNvPr>
          <p:cNvSpPr txBox="1"/>
          <p:nvPr/>
        </p:nvSpPr>
        <p:spPr>
          <a:xfrm>
            <a:off x="931611" y="6441643"/>
            <a:ext cx="2645875" cy="261610"/>
          </a:xfrm>
          <a:prstGeom prst="rect">
            <a:avLst/>
          </a:prstGeom>
          <a:noFill/>
        </p:spPr>
        <p:txBody>
          <a:bodyPr wrap="square">
            <a:spAutoFit/>
          </a:bodyPr>
          <a:lstStyle/>
          <a:p>
            <a:r>
              <a:rPr lang="en-US" sz="1100"/>
              <a:t>Code by Eran Dorfman</a:t>
            </a:r>
            <a:endParaRPr lang="en-IL" sz="1100"/>
          </a:p>
        </p:txBody>
      </p:sp>
      <p:pic>
        <p:nvPicPr>
          <p:cNvPr id="7" name="Picture 6">
            <a:extLst>
              <a:ext uri="{FF2B5EF4-FFF2-40B4-BE49-F238E27FC236}">
                <a16:creationId xmlns:a16="http://schemas.microsoft.com/office/drawing/2014/main" id="{046EFCAA-0A5F-30EB-E2ED-4EE5F6C955FF}"/>
              </a:ext>
            </a:extLst>
          </p:cNvPr>
          <p:cNvPicPr>
            <a:picLocks noChangeAspect="1"/>
          </p:cNvPicPr>
          <p:nvPr/>
        </p:nvPicPr>
        <p:blipFill>
          <a:blip r:embed="rId2"/>
          <a:stretch>
            <a:fillRect/>
          </a:stretch>
        </p:blipFill>
        <p:spPr>
          <a:xfrm>
            <a:off x="931611" y="1873095"/>
            <a:ext cx="4029637" cy="1771897"/>
          </a:xfrm>
          <a:prstGeom prst="rect">
            <a:avLst/>
          </a:prstGeom>
        </p:spPr>
      </p:pic>
      <p:pic>
        <p:nvPicPr>
          <p:cNvPr id="10" name="Picture 9">
            <a:extLst>
              <a:ext uri="{FF2B5EF4-FFF2-40B4-BE49-F238E27FC236}">
                <a16:creationId xmlns:a16="http://schemas.microsoft.com/office/drawing/2014/main" id="{31C328D3-DC27-CF1B-4EB9-77B64010CAF3}"/>
              </a:ext>
            </a:extLst>
          </p:cNvPr>
          <p:cNvPicPr>
            <a:picLocks noChangeAspect="1"/>
          </p:cNvPicPr>
          <p:nvPr/>
        </p:nvPicPr>
        <p:blipFill>
          <a:blip r:embed="rId3"/>
          <a:stretch>
            <a:fillRect/>
          </a:stretch>
        </p:blipFill>
        <p:spPr>
          <a:xfrm>
            <a:off x="931611" y="4072003"/>
            <a:ext cx="9440592" cy="1086002"/>
          </a:xfrm>
          <a:prstGeom prst="rect">
            <a:avLst/>
          </a:prstGeom>
        </p:spPr>
      </p:pic>
    </p:spTree>
    <p:extLst>
      <p:ext uri="{BB962C8B-B14F-4D97-AF65-F5344CB8AC3E}">
        <p14:creationId xmlns:p14="http://schemas.microsoft.com/office/powerpoint/2010/main" val="226723148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BDC569-64A1-C084-5B13-B77B3C4440AE}"/>
              </a:ext>
            </a:extLst>
          </p:cNvPr>
          <p:cNvSpPr>
            <a:spLocks noGrp="1"/>
          </p:cNvSpPr>
          <p:nvPr>
            <p:ph type="title"/>
          </p:nvPr>
        </p:nvSpPr>
        <p:spPr/>
        <p:txBody>
          <a:bodyPr/>
          <a:lstStyle/>
          <a:p>
            <a:r>
              <a:rPr lang="en-US"/>
              <a:t>Quantifying text in practice: </a:t>
            </a:r>
            <a:r>
              <a:rPr lang="en-US" err="1"/>
              <a:t>PoS</a:t>
            </a:r>
            <a:r>
              <a:rPr lang="en-US"/>
              <a:t> tagging</a:t>
            </a:r>
            <a:endParaRPr lang="en-IL"/>
          </a:p>
        </p:txBody>
      </p:sp>
      <p:sp>
        <p:nvSpPr>
          <p:cNvPr id="4" name="Slide Number Placeholder 2">
            <a:extLst>
              <a:ext uri="{FF2B5EF4-FFF2-40B4-BE49-F238E27FC236}">
                <a16:creationId xmlns:a16="http://schemas.microsoft.com/office/drawing/2014/main" id="{C4D67926-7667-2522-EE44-4A83C2ECA32C}"/>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113</a:t>
            </a:fld>
            <a:endParaRPr lang="en-US" sz="2000" b="1">
              <a:solidFill>
                <a:schemeClr val="tx2">
                  <a:alpha val="78000"/>
                </a:schemeClr>
              </a:solidFill>
            </a:endParaRPr>
          </a:p>
        </p:txBody>
      </p:sp>
      <p:sp>
        <p:nvSpPr>
          <p:cNvPr id="2" name="TextBox 1">
            <a:extLst>
              <a:ext uri="{FF2B5EF4-FFF2-40B4-BE49-F238E27FC236}">
                <a16:creationId xmlns:a16="http://schemas.microsoft.com/office/drawing/2014/main" id="{E983F358-D3F2-49C7-0BE3-B2755C321AF0}"/>
              </a:ext>
            </a:extLst>
          </p:cNvPr>
          <p:cNvSpPr txBox="1"/>
          <p:nvPr/>
        </p:nvSpPr>
        <p:spPr>
          <a:xfrm>
            <a:off x="931611" y="6441643"/>
            <a:ext cx="2645875" cy="261610"/>
          </a:xfrm>
          <a:prstGeom prst="rect">
            <a:avLst/>
          </a:prstGeom>
          <a:noFill/>
        </p:spPr>
        <p:txBody>
          <a:bodyPr wrap="square">
            <a:spAutoFit/>
          </a:bodyPr>
          <a:lstStyle/>
          <a:p>
            <a:r>
              <a:rPr lang="en-US" sz="1100"/>
              <a:t>Code by Eran Dorfman</a:t>
            </a:r>
            <a:endParaRPr lang="en-IL" sz="1100"/>
          </a:p>
        </p:txBody>
      </p:sp>
      <p:pic>
        <p:nvPicPr>
          <p:cNvPr id="6" name="Picture 5">
            <a:extLst>
              <a:ext uri="{FF2B5EF4-FFF2-40B4-BE49-F238E27FC236}">
                <a16:creationId xmlns:a16="http://schemas.microsoft.com/office/drawing/2014/main" id="{56C5A3F1-8BB6-0B08-CA25-83D294D16C3D}"/>
              </a:ext>
            </a:extLst>
          </p:cNvPr>
          <p:cNvPicPr>
            <a:picLocks noChangeAspect="1"/>
          </p:cNvPicPr>
          <p:nvPr/>
        </p:nvPicPr>
        <p:blipFill>
          <a:blip r:embed="rId2"/>
          <a:stretch>
            <a:fillRect/>
          </a:stretch>
        </p:blipFill>
        <p:spPr>
          <a:xfrm>
            <a:off x="931611" y="1697478"/>
            <a:ext cx="4477375" cy="314369"/>
          </a:xfrm>
          <a:prstGeom prst="rect">
            <a:avLst/>
          </a:prstGeom>
        </p:spPr>
      </p:pic>
      <p:pic>
        <p:nvPicPr>
          <p:cNvPr id="9" name="Picture 8">
            <a:extLst>
              <a:ext uri="{FF2B5EF4-FFF2-40B4-BE49-F238E27FC236}">
                <a16:creationId xmlns:a16="http://schemas.microsoft.com/office/drawing/2014/main" id="{476CB4DD-DB8F-6027-BD32-C5609904FFA0}"/>
              </a:ext>
            </a:extLst>
          </p:cNvPr>
          <p:cNvPicPr>
            <a:picLocks noChangeAspect="1"/>
          </p:cNvPicPr>
          <p:nvPr/>
        </p:nvPicPr>
        <p:blipFill>
          <a:blip r:embed="rId3"/>
          <a:stretch>
            <a:fillRect/>
          </a:stretch>
        </p:blipFill>
        <p:spPr>
          <a:xfrm>
            <a:off x="931611" y="2378833"/>
            <a:ext cx="2095792" cy="181000"/>
          </a:xfrm>
          <a:prstGeom prst="rect">
            <a:avLst/>
          </a:prstGeom>
        </p:spPr>
      </p:pic>
    </p:spTree>
    <p:extLst>
      <p:ext uri="{BB962C8B-B14F-4D97-AF65-F5344CB8AC3E}">
        <p14:creationId xmlns:p14="http://schemas.microsoft.com/office/powerpoint/2010/main" val="373279417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BDC569-64A1-C084-5B13-B77B3C4440AE}"/>
              </a:ext>
            </a:extLst>
          </p:cNvPr>
          <p:cNvSpPr>
            <a:spLocks noGrp="1"/>
          </p:cNvSpPr>
          <p:nvPr>
            <p:ph type="title"/>
          </p:nvPr>
        </p:nvSpPr>
        <p:spPr/>
        <p:txBody>
          <a:bodyPr/>
          <a:lstStyle/>
          <a:p>
            <a:r>
              <a:rPr lang="en-US"/>
              <a:t>Quantifying text in practice: Bag of words</a:t>
            </a:r>
            <a:endParaRPr lang="en-IL"/>
          </a:p>
        </p:txBody>
      </p:sp>
      <p:sp>
        <p:nvSpPr>
          <p:cNvPr id="4" name="Slide Number Placeholder 2">
            <a:extLst>
              <a:ext uri="{FF2B5EF4-FFF2-40B4-BE49-F238E27FC236}">
                <a16:creationId xmlns:a16="http://schemas.microsoft.com/office/drawing/2014/main" id="{C4D67926-7667-2522-EE44-4A83C2ECA32C}"/>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114</a:t>
            </a:fld>
            <a:endParaRPr lang="en-US" sz="2000" b="1">
              <a:solidFill>
                <a:schemeClr val="tx2">
                  <a:alpha val="78000"/>
                </a:schemeClr>
              </a:solidFill>
            </a:endParaRPr>
          </a:p>
        </p:txBody>
      </p:sp>
      <p:sp>
        <p:nvSpPr>
          <p:cNvPr id="2" name="TextBox 1">
            <a:extLst>
              <a:ext uri="{FF2B5EF4-FFF2-40B4-BE49-F238E27FC236}">
                <a16:creationId xmlns:a16="http://schemas.microsoft.com/office/drawing/2014/main" id="{E983F358-D3F2-49C7-0BE3-B2755C321AF0}"/>
              </a:ext>
            </a:extLst>
          </p:cNvPr>
          <p:cNvSpPr txBox="1"/>
          <p:nvPr/>
        </p:nvSpPr>
        <p:spPr>
          <a:xfrm>
            <a:off x="931611" y="6441643"/>
            <a:ext cx="2645875" cy="261610"/>
          </a:xfrm>
          <a:prstGeom prst="rect">
            <a:avLst/>
          </a:prstGeom>
          <a:noFill/>
        </p:spPr>
        <p:txBody>
          <a:bodyPr wrap="square">
            <a:spAutoFit/>
          </a:bodyPr>
          <a:lstStyle/>
          <a:p>
            <a:r>
              <a:rPr lang="en-US" sz="1100"/>
              <a:t>Code by Eran Dorfman</a:t>
            </a:r>
            <a:endParaRPr lang="en-IL" sz="1100"/>
          </a:p>
        </p:txBody>
      </p:sp>
      <p:pic>
        <p:nvPicPr>
          <p:cNvPr id="7" name="Picture 6">
            <a:extLst>
              <a:ext uri="{FF2B5EF4-FFF2-40B4-BE49-F238E27FC236}">
                <a16:creationId xmlns:a16="http://schemas.microsoft.com/office/drawing/2014/main" id="{6598A4A1-1E9B-BEDB-C51C-AF371CC5C022}"/>
              </a:ext>
            </a:extLst>
          </p:cNvPr>
          <p:cNvPicPr>
            <a:picLocks noChangeAspect="1"/>
          </p:cNvPicPr>
          <p:nvPr/>
        </p:nvPicPr>
        <p:blipFill>
          <a:blip r:embed="rId2"/>
          <a:stretch>
            <a:fillRect/>
          </a:stretch>
        </p:blipFill>
        <p:spPr>
          <a:xfrm>
            <a:off x="838200" y="1614234"/>
            <a:ext cx="3591426" cy="1209844"/>
          </a:xfrm>
          <a:prstGeom prst="rect">
            <a:avLst/>
          </a:prstGeom>
        </p:spPr>
      </p:pic>
      <p:pic>
        <p:nvPicPr>
          <p:cNvPr id="10" name="Picture 9">
            <a:extLst>
              <a:ext uri="{FF2B5EF4-FFF2-40B4-BE49-F238E27FC236}">
                <a16:creationId xmlns:a16="http://schemas.microsoft.com/office/drawing/2014/main" id="{F9145CEA-6C7B-E3C3-AE2C-3A1DA6F14513}"/>
              </a:ext>
            </a:extLst>
          </p:cNvPr>
          <p:cNvPicPr>
            <a:picLocks noChangeAspect="1"/>
          </p:cNvPicPr>
          <p:nvPr/>
        </p:nvPicPr>
        <p:blipFill>
          <a:blip r:embed="rId3"/>
          <a:stretch>
            <a:fillRect/>
          </a:stretch>
        </p:blipFill>
        <p:spPr>
          <a:xfrm>
            <a:off x="838200" y="3368238"/>
            <a:ext cx="6030167" cy="1409897"/>
          </a:xfrm>
          <a:prstGeom prst="rect">
            <a:avLst/>
          </a:prstGeom>
        </p:spPr>
      </p:pic>
      <p:pic>
        <p:nvPicPr>
          <p:cNvPr id="12" name="Picture 11">
            <a:extLst>
              <a:ext uri="{FF2B5EF4-FFF2-40B4-BE49-F238E27FC236}">
                <a16:creationId xmlns:a16="http://schemas.microsoft.com/office/drawing/2014/main" id="{68125947-290D-B8FD-D3F9-6C2043851B56}"/>
              </a:ext>
            </a:extLst>
          </p:cNvPr>
          <p:cNvPicPr>
            <a:picLocks noChangeAspect="1"/>
          </p:cNvPicPr>
          <p:nvPr/>
        </p:nvPicPr>
        <p:blipFill>
          <a:blip r:embed="rId4"/>
          <a:stretch>
            <a:fillRect/>
          </a:stretch>
        </p:blipFill>
        <p:spPr>
          <a:xfrm>
            <a:off x="838200" y="5352678"/>
            <a:ext cx="2543530" cy="171474"/>
          </a:xfrm>
          <a:prstGeom prst="rect">
            <a:avLst/>
          </a:prstGeom>
        </p:spPr>
      </p:pic>
    </p:spTree>
    <p:extLst>
      <p:ext uri="{BB962C8B-B14F-4D97-AF65-F5344CB8AC3E}">
        <p14:creationId xmlns:p14="http://schemas.microsoft.com/office/powerpoint/2010/main" val="180567495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BDC569-64A1-C084-5B13-B77B3C4440AE}"/>
              </a:ext>
            </a:extLst>
          </p:cNvPr>
          <p:cNvSpPr>
            <a:spLocks noGrp="1"/>
          </p:cNvSpPr>
          <p:nvPr>
            <p:ph type="title"/>
          </p:nvPr>
        </p:nvSpPr>
        <p:spPr/>
        <p:txBody>
          <a:bodyPr/>
          <a:lstStyle/>
          <a:p>
            <a:r>
              <a:rPr lang="en-US"/>
              <a:t>Quantifying text in practice: Bag of words</a:t>
            </a:r>
            <a:endParaRPr lang="en-IL"/>
          </a:p>
        </p:txBody>
      </p:sp>
      <p:sp>
        <p:nvSpPr>
          <p:cNvPr id="4" name="Slide Number Placeholder 2">
            <a:extLst>
              <a:ext uri="{FF2B5EF4-FFF2-40B4-BE49-F238E27FC236}">
                <a16:creationId xmlns:a16="http://schemas.microsoft.com/office/drawing/2014/main" id="{C4D67926-7667-2522-EE44-4A83C2ECA32C}"/>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115</a:t>
            </a:fld>
            <a:endParaRPr lang="en-US" sz="2000" b="1">
              <a:solidFill>
                <a:schemeClr val="tx2">
                  <a:alpha val="78000"/>
                </a:schemeClr>
              </a:solidFill>
            </a:endParaRPr>
          </a:p>
        </p:txBody>
      </p:sp>
      <p:sp>
        <p:nvSpPr>
          <p:cNvPr id="2" name="TextBox 1">
            <a:extLst>
              <a:ext uri="{FF2B5EF4-FFF2-40B4-BE49-F238E27FC236}">
                <a16:creationId xmlns:a16="http://schemas.microsoft.com/office/drawing/2014/main" id="{E983F358-D3F2-49C7-0BE3-B2755C321AF0}"/>
              </a:ext>
            </a:extLst>
          </p:cNvPr>
          <p:cNvSpPr txBox="1"/>
          <p:nvPr/>
        </p:nvSpPr>
        <p:spPr>
          <a:xfrm>
            <a:off x="931611" y="6441643"/>
            <a:ext cx="2645875" cy="261610"/>
          </a:xfrm>
          <a:prstGeom prst="rect">
            <a:avLst/>
          </a:prstGeom>
          <a:noFill/>
        </p:spPr>
        <p:txBody>
          <a:bodyPr wrap="square">
            <a:spAutoFit/>
          </a:bodyPr>
          <a:lstStyle/>
          <a:p>
            <a:r>
              <a:rPr lang="en-US" sz="1100"/>
              <a:t>Code by Eran Dorfman</a:t>
            </a:r>
            <a:endParaRPr lang="en-IL" sz="1100"/>
          </a:p>
        </p:txBody>
      </p:sp>
      <p:pic>
        <p:nvPicPr>
          <p:cNvPr id="6" name="Picture 5">
            <a:extLst>
              <a:ext uri="{FF2B5EF4-FFF2-40B4-BE49-F238E27FC236}">
                <a16:creationId xmlns:a16="http://schemas.microsoft.com/office/drawing/2014/main" id="{6E62108B-99AB-C928-EB81-F3C8CBABED98}"/>
              </a:ext>
            </a:extLst>
          </p:cNvPr>
          <p:cNvPicPr>
            <a:picLocks noChangeAspect="1"/>
          </p:cNvPicPr>
          <p:nvPr/>
        </p:nvPicPr>
        <p:blipFill>
          <a:blip r:embed="rId2"/>
          <a:stretch>
            <a:fillRect/>
          </a:stretch>
        </p:blipFill>
        <p:spPr>
          <a:xfrm>
            <a:off x="931611" y="2550341"/>
            <a:ext cx="5620534" cy="638264"/>
          </a:xfrm>
          <a:prstGeom prst="rect">
            <a:avLst/>
          </a:prstGeom>
        </p:spPr>
      </p:pic>
      <p:pic>
        <p:nvPicPr>
          <p:cNvPr id="9" name="Picture 8">
            <a:extLst>
              <a:ext uri="{FF2B5EF4-FFF2-40B4-BE49-F238E27FC236}">
                <a16:creationId xmlns:a16="http://schemas.microsoft.com/office/drawing/2014/main" id="{8495E1D8-A02C-6547-1841-3F1B51234326}"/>
              </a:ext>
            </a:extLst>
          </p:cNvPr>
          <p:cNvPicPr>
            <a:picLocks noChangeAspect="1"/>
          </p:cNvPicPr>
          <p:nvPr/>
        </p:nvPicPr>
        <p:blipFill>
          <a:blip r:embed="rId3"/>
          <a:stretch>
            <a:fillRect/>
          </a:stretch>
        </p:blipFill>
        <p:spPr>
          <a:xfrm>
            <a:off x="931611" y="3988527"/>
            <a:ext cx="4115374" cy="619211"/>
          </a:xfrm>
          <a:prstGeom prst="rect">
            <a:avLst/>
          </a:prstGeom>
        </p:spPr>
      </p:pic>
      <p:sp>
        <p:nvSpPr>
          <p:cNvPr id="11" name="TextBox 10">
            <a:extLst>
              <a:ext uri="{FF2B5EF4-FFF2-40B4-BE49-F238E27FC236}">
                <a16:creationId xmlns:a16="http://schemas.microsoft.com/office/drawing/2014/main" id="{B92D6C2C-E579-77BF-0FCA-57B33F3C0FAA}"/>
              </a:ext>
            </a:extLst>
          </p:cNvPr>
          <p:cNvSpPr txBox="1"/>
          <p:nvPr/>
        </p:nvSpPr>
        <p:spPr>
          <a:xfrm>
            <a:off x="931611" y="2181888"/>
            <a:ext cx="1659172" cy="369332"/>
          </a:xfrm>
          <a:prstGeom prst="rect">
            <a:avLst/>
          </a:prstGeom>
          <a:noFill/>
        </p:spPr>
        <p:txBody>
          <a:bodyPr wrap="none" rtlCol="0">
            <a:spAutoFit/>
          </a:bodyPr>
          <a:lstStyle/>
          <a:p>
            <a:r>
              <a:rPr lang="en-US"/>
              <a:t>TF-IDF matrix:</a:t>
            </a:r>
            <a:endParaRPr lang="en-IL"/>
          </a:p>
        </p:txBody>
      </p:sp>
      <p:sp>
        <p:nvSpPr>
          <p:cNvPr id="13" name="TextBox 12">
            <a:extLst>
              <a:ext uri="{FF2B5EF4-FFF2-40B4-BE49-F238E27FC236}">
                <a16:creationId xmlns:a16="http://schemas.microsoft.com/office/drawing/2014/main" id="{9A7F7A9E-E920-1D5A-07BF-3C90854D5AD2}"/>
              </a:ext>
            </a:extLst>
          </p:cNvPr>
          <p:cNvSpPr txBox="1"/>
          <p:nvPr/>
        </p:nvSpPr>
        <p:spPr>
          <a:xfrm>
            <a:off x="948212" y="3656096"/>
            <a:ext cx="1972399" cy="369332"/>
          </a:xfrm>
          <a:prstGeom prst="rect">
            <a:avLst/>
          </a:prstGeom>
          <a:noFill/>
        </p:spPr>
        <p:txBody>
          <a:bodyPr wrap="none" rtlCol="0">
            <a:spAutoFit/>
          </a:bodyPr>
          <a:lstStyle/>
          <a:p>
            <a:r>
              <a:rPr lang="en-US"/>
              <a:t>Cosine similarity:</a:t>
            </a:r>
            <a:endParaRPr lang="en-IL"/>
          </a:p>
        </p:txBody>
      </p:sp>
    </p:spTree>
    <p:extLst>
      <p:ext uri="{BB962C8B-B14F-4D97-AF65-F5344CB8AC3E}">
        <p14:creationId xmlns:p14="http://schemas.microsoft.com/office/powerpoint/2010/main" val="410421433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03B2D7-4208-4BB9-BE50-520EE3FE5AE3}"/>
              </a:ext>
            </a:extLst>
          </p:cNvPr>
          <p:cNvSpPr>
            <a:spLocks noGrp="1"/>
          </p:cNvSpPr>
          <p:nvPr>
            <p:ph type="body" sz="quarter" idx="10"/>
          </p:nvPr>
        </p:nvSpPr>
        <p:spPr>
          <a:xfrm>
            <a:off x="1793796" y="2158885"/>
            <a:ext cx="8605966" cy="3458274"/>
          </a:xfrm>
        </p:spPr>
        <p:txBody>
          <a:bodyPr/>
          <a:lstStyle/>
          <a:p>
            <a:r>
              <a:rPr lang="en-US"/>
              <a:t>Google n-gram corpus </a:t>
            </a:r>
          </a:p>
          <a:p>
            <a:pPr lvl="1"/>
            <a:r>
              <a:rPr lang="en-US"/>
              <a:t>(1,024,908,267,229 words)</a:t>
            </a:r>
          </a:p>
          <a:p>
            <a:endParaRPr lang="en-US"/>
          </a:p>
          <a:p>
            <a:r>
              <a:rPr lang="en-US"/>
              <a:t>How many unique words:</a:t>
            </a:r>
          </a:p>
          <a:p>
            <a:pPr lvl="1"/>
            <a:r>
              <a:rPr lang="en-US"/>
              <a:t>Unigrams (words): 13,588,391 </a:t>
            </a:r>
            <a:r>
              <a:rPr lang="en-US" sz="1961"/>
              <a:t>(appearing at least 200 times)</a:t>
            </a:r>
            <a:endParaRPr lang="en-US"/>
          </a:p>
          <a:p>
            <a:pPr lvl="1"/>
            <a:r>
              <a:rPr lang="en-US"/>
              <a:t>Bigrams: 314,843,401</a:t>
            </a:r>
          </a:p>
          <a:p>
            <a:pPr lvl="1"/>
            <a:r>
              <a:rPr lang="en-US"/>
              <a:t>Trigrams: 977,069,902</a:t>
            </a:r>
          </a:p>
        </p:txBody>
      </p:sp>
      <p:sp>
        <p:nvSpPr>
          <p:cNvPr id="3" name="Title 2">
            <a:extLst>
              <a:ext uri="{FF2B5EF4-FFF2-40B4-BE49-F238E27FC236}">
                <a16:creationId xmlns:a16="http://schemas.microsoft.com/office/drawing/2014/main" id="{598DCB58-0269-40AA-AE92-D09DCA9E611A}"/>
              </a:ext>
            </a:extLst>
          </p:cNvPr>
          <p:cNvSpPr>
            <a:spLocks noGrp="1"/>
          </p:cNvSpPr>
          <p:nvPr>
            <p:ph type="title"/>
          </p:nvPr>
        </p:nvSpPr>
        <p:spPr/>
        <p:txBody>
          <a:bodyPr/>
          <a:lstStyle/>
          <a:p>
            <a:r>
              <a:rPr lang="en-US"/>
              <a:t>How many words are there in the English language?</a:t>
            </a:r>
          </a:p>
        </p:txBody>
      </p:sp>
      <p:sp>
        <p:nvSpPr>
          <p:cNvPr id="4" name="Slide Number Placeholder 2">
            <a:extLst>
              <a:ext uri="{FF2B5EF4-FFF2-40B4-BE49-F238E27FC236}">
                <a16:creationId xmlns:a16="http://schemas.microsoft.com/office/drawing/2014/main" id="{18D9CABC-697E-78DC-674D-3B8AB5D21358}"/>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116</a:t>
            </a:fld>
            <a:endParaRPr lang="en-US" sz="2000" b="1">
              <a:solidFill>
                <a:schemeClr val="tx2">
                  <a:alpha val="78000"/>
                </a:schemeClr>
              </a:solidFill>
            </a:endParaRPr>
          </a:p>
        </p:txBody>
      </p:sp>
    </p:spTree>
    <p:extLst>
      <p:ext uri="{BB962C8B-B14F-4D97-AF65-F5344CB8AC3E}">
        <p14:creationId xmlns:p14="http://schemas.microsoft.com/office/powerpoint/2010/main" val="2765724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612A30-9572-49D2-9932-23A2C09257D4}"/>
              </a:ext>
            </a:extLst>
          </p:cNvPr>
          <p:cNvSpPr>
            <a:spLocks noGrp="1"/>
          </p:cNvSpPr>
          <p:nvPr>
            <p:ph type="title"/>
          </p:nvPr>
        </p:nvSpPr>
        <p:spPr/>
        <p:txBody>
          <a:bodyPr/>
          <a:lstStyle/>
          <a:p>
            <a:r>
              <a:rPr lang="en-US" err="1"/>
              <a:t>Zipf’s</a:t>
            </a:r>
            <a:r>
              <a:rPr lang="en-US"/>
              <a:t> law</a:t>
            </a:r>
          </a:p>
        </p:txBody>
      </p:sp>
      <p:sp>
        <p:nvSpPr>
          <p:cNvPr id="5" name="TextBox 4">
            <a:extLst>
              <a:ext uri="{FF2B5EF4-FFF2-40B4-BE49-F238E27FC236}">
                <a16:creationId xmlns:a16="http://schemas.microsoft.com/office/drawing/2014/main" id="{AFAC81E4-C933-469B-9328-7A3A30C7B486}"/>
              </a:ext>
            </a:extLst>
          </p:cNvPr>
          <p:cNvSpPr txBox="1"/>
          <p:nvPr/>
        </p:nvSpPr>
        <p:spPr>
          <a:xfrm>
            <a:off x="5722437" y="6342794"/>
            <a:ext cx="4917856" cy="439162"/>
          </a:xfrm>
          <a:prstGeom prst="rect">
            <a:avLst/>
          </a:prstGeom>
          <a:noFill/>
        </p:spPr>
        <p:txBody>
          <a:bodyPr wrap="none" lIns="179310" tIns="143448" rIns="179310" bIns="143448" rtlCol="0">
            <a:spAutoFit/>
          </a:bodyPr>
          <a:lstStyle/>
          <a:p>
            <a:pPr>
              <a:lnSpc>
                <a:spcPct val="90000"/>
              </a:lnSpc>
              <a:spcAft>
                <a:spcPts val="588"/>
              </a:spcAft>
            </a:pPr>
            <a:r>
              <a:rPr lang="en-US" sz="1079"/>
              <a:t>Ha, Le Quan, et al. (2002) "Extension of </a:t>
            </a:r>
            <a:r>
              <a:rPr lang="en-US" sz="1079" err="1"/>
              <a:t>Zipf's</a:t>
            </a:r>
            <a:r>
              <a:rPr lang="en-US" sz="1079"/>
              <a:t> law to words and phrases."</a:t>
            </a:r>
            <a:endParaRPr lang="en-US" sz="1373">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76984AC7-8455-4A29-97E3-D5421B385B4A}"/>
              </a:ext>
            </a:extLst>
          </p:cNvPr>
          <p:cNvPicPr>
            <a:picLocks noChangeAspect="1"/>
          </p:cNvPicPr>
          <p:nvPr/>
        </p:nvPicPr>
        <p:blipFill>
          <a:blip r:embed="rId2"/>
          <a:stretch>
            <a:fillRect/>
          </a:stretch>
        </p:blipFill>
        <p:spPr>
          <a:xfrm>
            <a:off x="3331631" y="1468572"/>
            <a:ext cx="5678163" cy="4594829"/>
          </a:xfrm>
          <a:prstGeom prst="rect">
            <a:avLst/>
          </a:prstGeom>
        </p:spPr>
      </p:pic>
      <p:sp>
        <p:nvSpPr>
          <p:cNvPr id="2" name="Slide Number Placeholder 2">
            <a:extLst>
              <a:ext uri="{FF2B5EF4-FFF2-40B4-BE49-F238E27FC236}">
                <a16:creationId xmlns:a16="http://schemas.microsoft.com/office/drawing/2014/main" id="{56D2190D-B73F-F5A0-8158-61DC89E030E3}"/>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117</a:t>
            </a:fld>
            <a:endParaRPr lang="en-US" sz="2000" b="1">
              <a:solidFill>
                <a:schemeClr val="tx2">
                  <a:alpha val="78000"/>
                </a:schemeClr>
              </a:solidFill>
            </a:endParaRPr>
          </a:p>
        </p:txBody>
      </p:sp>
    </p:spTree>
    <p:extLst>
      <p:ext uri="{BB962C8B-B14F-4D97-AF65-F5344CB8AC3E}">
        <p14:creationId xmlns:p14="http://schemas.microsoft.com/office/powerpoint/2010/main" val="6305389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07A2B6-3AE0-48CE-8FF3-FAFD13ECFCC5}"/>
              </a:ext>
            </a:extLst>
          </p:cNvPr>
          <p:cNvSpPr>
            <a:spLocks noGrp="1"/>
          </p:cNvSpPr>
          <p:nvPr>
            <p:ph type="title"/>
          </p:nvPr>
        </p:nvSpPr>
        <p:spPr/>
        <p:txBody>
          <a:bodyPr/>
          <a:lstStyle/>
          <a:p>
            <a:r>
              <a:rPr lang="en-US"/>
              <a:t>Google n-gram viewer</a:t>
            </a:r>
          </a:p>
        </p:txBody>
      </p:sp>
      <p:sp>
        <p:nvSpPr>
          <p:cNvPr id="4" name="Rectangle 3">
            <a:extLst>
              <a:ext uri="{FF2B5EF4-FFF2-40B4-BE49-F238E27FC236}">
                <a16:creationId xmlns:a16="http://schemas.microsoft.com/office/drawing/2014/main" id="{C3EB290C-2EA1-4357-8710-C25935B657C0}"/>
              </a:ext>
            </a:extLst>
          </p:cNvPr>
          <p:cNvSpPr/>
          <p:nvPr/>
        </p:nvSpPr>
        <p:spPr>
          <a:xfrm>
            <a:off x="7401927" y="6208813"/>
            <a:ext cx="3749296" cy="363946"/>
          </a:xfrm>
          <a:prstGeom prst="rect">
            <a:avLst/>
          </a:prstGeom>
        </p:spPr>
        <p:txBody>
          <a:bodyPr wrap="none">
            <a:spAutoFit/>
          </a:bodyPr>
          <a:lstStyle/>
          <a:p>
            <a:r>
              <a:rPr lang="en-US" sz="1765"/>
              <a:t>https://books.google.com/ngrams</a:t>
            </a:r>
          </a:p>
        </p:txBody>
      </p:sp>
      <p:pic>
        <p:nvPicPr>
          <p:cNvPr id="5" name="Picture 4">
            <a:extLst>
              <a:ext uri="{FF2B5EF4-FFF2-40B4-BE49-F238E27FC236}">
                <a16:creationId xmlns:a16="http://schemas.microsoft.com/office/drawing/2014/main" id="{651FE926-476E-4379-9B8F-42B7DC7E1FD2}"/>
              </a:ext>
            </a:extLst>
          </p:cNvPr>
          <p:cNvPicPr>
            <a:picLocks noChangeAspect="1"/>
          </p:cNvPicPr>
          <p:nvPr/>
        </p:nvPicPr>
        <p:blipFill>
          <a:blip r:embed="rId2"/>
          <a:stretch>
            <a:fillRect/>
          </a:stretch>
        </p:blipFill>
        <p:spPr>
          <a:xfrm>
            <a:off x="1572510" y="1449752"/>
            <a:ext cx="5721929" cy="2056669"/>
          </a:xfrm>
          <a:prstGeom prst="rect">
            <a:avLst/>
          </a:prstGeom>
        </p:spPr>
      </p:pic>
      <p:pic>
        <p:nvPicPr>
          <p:cNvPr id="6" name="Picture 5">
            <a:extLst>
              <a:ext uri="{FF2B5EF4-FFF2-40B4-BE49-F238E27FC236}">
                <a16:creationId xmlns:a16="http://schemas.microsoft.com/office/drawing/2014/main" id="{86ED248D-F52E-4E8F-9781-C9D6B62D6877}"/>
              </a:ext>
            </a:extLst>
          </p:cNvPr>
          <p:cNvPicPr>
            <a:picLocks noChangeAspect="1"/>
          </p:cNvPicPr>
          <p:nvPr/>
        </p:nvPicPr>
        <p:blipFill>
          <a:blip r:embed="rId3"/>
          <a:stretch>
            <a:fillRect/>
          </a:stretch>
        </p:blipFill>
        <p:spPr>
          <a:xfrm>
            <a:off x="1679998" y="3840393"/>
            <a:ext cx="5721929" cy="2001221"/>
          </a:xfrm>
          <a:prstGeom prst="rect">
            <a:avLst/>
          </a:prstGeom>
        </p:spPr>
      </p:pic>
      <p:sp>
        <p:nvSpPr>
          <p:cNvPr id="2" name="Slide Number Placeholder 2">
            <a:extLst>
              <a:ext uri="{FF2B5EF4-FFF2-40B4-BE49-F238E27FC236}">
                <a16:creationId xmlns:a16="http://schemas.microsoft.com/office/drawing/2014/main" id="{1F6DEC16-51FD-DC25-40A2-8AC4D91CB4BF}"/>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118</a:t>
            </a:fld>
            <a:endParaRPr lang="en-US" sz="2000" b="1">
              <a:solidFill>
                <a:schemeClr val="tx2">
                  <a:alpha val="78000"/>
                </a:schemeClr>
              </a:solidFill>
            </a:endParaRPr>
          </a:p>
        </p:txBody>
      </p:sp>
    </p:spTree>
    <p:extLst>
      <p:ext uri="{BB962C8B-B14F-4D97-AF65-F5344CB8AC3E}">
        <p14:creationId xmlns:p14="http://schemas.microsoft.com/office/powerpoint/2010/main" val="169615153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F238C-C7C7-9B98-8780-07726EAF51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82113EB-AE22-A0BD-8C00-06D5C067CDEF}"/>
              </a:ext>
            </a:extLst>
          </p:cNvPr>
          <p:cNvSpPr>
            <a:spLocks noGrp="1"/>
          </p:cNvSpPr>
          <p:nvPr>
            <p:ph type="body" sz="quarter" idx="10"/>
          </p:nvPr>
        </p:nvSpPr>
        <p:spPr>
          <a:xfrm>
            <a:off x="931333" y="1934245"/>
            <a:ext cx="9391451" cy="2010807"/>
          </a:xfrm>
        </p:spPr>
        <p:txBody>
          <a:bodyPr/>
          <a:lstStyle/>
          <a:p>
            <a:r>
              <a:rPr lang="en-US" sz="2800"/>
              <a:t>Instead of saving all forms of the same word, use a canonical representation.</a:t>
            </a:r>
          </a:p>
          <a:p>
            <a:pPr lvl="1"/>
            <a:r>
              <a:rPr lang="en-US" sz="1670"/>
              <a:t>E.g.: function, functional, functioned, functioning -&gt; function</a:t>
            </a:r>
          </a:p>
          <a:p>
            <a:pPr lvl="1"/>
            <a:endParaRPr lang="en-US" sz="1800"/>
          </a:p>
          <a:p>
            <a:r>
              <a:rPr lang="en-US" sz="2930"/>
              <a:t>Most common method: Porter Stemmer</a:t>
            </a:r>
          </a:p>
        </p:txBody>
      </p:sp>
      <p:sp>
        <p:nvSpPr>
          <p:cNvPr id="3" name="Title 2">
            <a:extLst>
              <a:ext uri="{FF2B5EF4-FFF2-40B4-BE49-F238E27FC236}">
                <a16:creationId xmlns:a16="http://schemas.microsoft.com/office/drawing/2014/main" id="{C3DE82CF-9AAA-2BF2-A84A-50EE90325878}"/>
              </a:ext>
            </a:extLst>
          </p:cNvPr>
          <p:cNvSpPr>
            <a:spLocks noGrp="1"/>
          </p:cNvSpPr>
          <p:nvPr>
            <p:ph type="title"/>
          </p:nvPr>
        </p:nvSpPr>
        <p:spPr/>
        <p:txBody>
          <a:bodyPr/>
          <a:lstStyle/>
          <a:p>
            <a:r>
              <a:rPr lang="en-US"/>
              <a:t>Other considerations: Stemming</a:t>
            </a:r>
          </a:p>
        </p:txBody>
      </p:sp>
      <p:sp>
        <p:nvSpPr>
          <p:cNvPr id="4" name="Slide Number Placeholder 2">
            <a:extLst>
              <a:ext uri="{FF2B5EF4-FFF2-40B4-BE49-F238E27FC236}">
                <a16:creationId xmlns:a16="http://schemas.microsoft.com/office/drawing/2014/main" id="{2E1252A4-2CDF-4C2E-9DBF-EC2DC5B15306}"/>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119</a:t>
            </a:fld>
            <a:endParaRPr lang="en-US" sz="2000" b="1">
              <a:solidFill>
                <a:schemeClr val="tx2">
                  <a:alpha val="78000"/>
                </a:schemeClr>
              </a:solidFill>
            </a:endParaRPr>
          </a:p>
        </p:txBody>
      </p:sp>
    </p:spTree>
    <p:extLst>
      <p:ext uri="{BB962C8B-B14F-4D97-AF65-F5344CB8AC3E}">
        <p14:creationId xmlns:p14="http://schemas.microsoft.com/office/powerpoint/2010/main" val="330812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2133D-8B2D-E452-554B-3276B48CEDDD}"/>
              </a:ext>
            </a:extLst>
          </p:cNvPr>
          <p:cNvPicPr>
            <a:picLocks noChangeAspect="1"/>
          </p:cNvPicPr>
          <p:nvPr/>
        </p:nvPicPr>
        <p:blipFill>
          <a:blip r:embed="rId2"/>
          <a:stretch>
            <a:fillRect/>
          </a:stretch>
        </p:blipFill>
        <p:spPr>
          <a:xfrm>
            <a:off x="767429" y="451809"/>
            <a:ext cx="10657141" cy="5536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8298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74D8-3D22-A195-9651-1394B8A940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158357-9249-C230-C8BC-1FEF20EE7C64}"/>
              </a:ext>
            </a:extLst>
          </p:cNvPr>
          <p:cNvSpPr>
            <a:spLocks noGrp="1"/>
          </p:cNvSpPr>
          <p:nvPr>
            <p:ph type="title"/>
          </p:nvPr>
        </p:nvSpPr>
        <p:spPr/>
        <p:txBody>
          <a:bodyPr/>
          <a:lstStyle/>
          <a:p>
            <a:r>
              <a:rPr lang="en-US"/>
              <a:t>Porter Stemmer: A rule-based approach</a:t>
            </a:r>
          </a:p>
        </p:txBody>
      </p:sp>
      <p:sp>
        <p:nvSpPr>
          <p:cNvPr id="4" name="Slide Number Placeholder 2">
            <a:extLst>
              <a:ext uri="{FF2B5EF4-FFF2-40B4-BE49-F238E27FC236}">
                <a16:creationId xmlns:a16="http://schemas.microsoft.com/office/drawing/2014/main" id="{124F536B-5CD1-3D0B-72F6-FB033DE954F3}"/>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120</a:t>
            </a:fld>
            <a:endParaRPr lang="en-US" sz="2000" b="1">
              <a:solidFill>
                <a:schemeClr val="tx2">
                  <a:alpha val="78000"/>
                </a:schemeClr>
              </a:solidFill>
            </a:endParaRPr>
          </a:p>
        </p:txBody>
      </p:sp>
      <p:sp>
        <p:nvSpPr>
          <p:cNvPr id="7" name="Rectangle 6">
            <a:extLst>
              <a:ext uri="{FF2B5EF4-FFF2-40B4-BE49-F238E27FC236}">
                <a16:creationId xmlns:a16="http://schemas.microsoft.com/office/drawing/2014/main" id="{EB446D06-7D88-E98C-4B98-1B728E0F434A}"/>
              </a:ext>
            </a:extLst>
          </p:cNvPr>
          <p:cNvSpPr/>
          <p:nvPr/>
        </p:nvSpPr>
        <p:spPr>
          <a:xfrm>
            <a:off x="1016000" y="1769533"/>
            <a:ext cx="2032000" cy="177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Remove plurals</a:t>
            </a:r>
          </a:p>
          <a:p>
            <a:endParaRPr lang="en-US"/>
          </a:p>
          <a:p>
            <a:r>
              <a:rPr lang="en-US"/>
              <a:t>Examples:</a:t>
            </a:r>
          </a:p>
          <a:p>
            <a:r>
              <a:rPr lang="en-US"/>
              <a:t>s -&gt; _</a:t>
            </a:r>
          </a:p>
          <a:p>
            <a:r>
              <a:rPr lang="en-US" err="1"/>
              <a:t>sses</a:t>
            </a:r>
            <a:r>
              <a:rPr lang="en-US"/>
              <a:t> -&gt; _</a:t>
            </a:r>
          </a:p>
          <a:p>
            <a:r>
              <a:rPr lang="en-US" err="1"/>
              <a:t>Ies</a:t>
            </a:r>
            <a:r>
              <a:rPr lang="en-US"/>
              <a:t> -&gt; _</a:t>
            </a:r>
          </a:p>
        </p:txBody>
      </p:sp>
      <p:sp>
        <p:nvSpPr>
          <p:cNvPr id="8" name="Rectangle 7">
            <a:extLst>
              <a:ext uri="{FF2B5EF4-FFF2-40B4-BE49-F238E27FC236}">
                <a16:creationId xmlns:a16="http://schemas.microsoft.com/office/drawing/2014/main" id="{8CE172D6-5E96-A28F-7CF0-6D432F046FFD}"/>
              </a:ext>
            </a:extLst>
          </p:cNvPr>
          <p:cNvSpPr/>
          <p:nvPr/>
        </p:nvSpPr>
        <p:spPr>
          <a:xfrm>
            <a:off x="4064000" y="1769533"/>
            <a:ext cx="2032000" cy="177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y -&gt; </a:t>
            </a:r>
            <a:r>
              <a:rPr lang="en-US" err="1"/>
              <a:t>i</a:t>
            </a:r>
            <a:endParaRPr lang="en-US"/>
          </a:p>
          <a:p>
            <a:endParaRPr lang="en-US"/>
          </a:p>
          <a:p>
            <a:endParaRPr lang="en-US"/>
          </a:p>
          <a:p>
            <a:endParaRPr lang="en-US"/>
          </a:p>
          <a:p>
            <a:r>
              <a:rPr lang="en-US"/>
              <a:t>If there is another vowel in the stem</a:t>
            </a:r>
          </a:p>
        </p:txBody>
      </p:sp>
      <p:sp>
        <p:nvSpPr>
          <p:cNvPr id="9" name="Rectangle 8">
            <a:extLst>
              <a:ext uri="{FF2B5EF4-FFF2-40B4-BE49-F238E27FC236}">
                <a16:creationId xmlns:a16="http://schemas.microsoft.com/office/drawing/2014/main" id="{9901E843-694C-8B52-10A8-481EEE8A17B5}"/>
              </a:ext>
            </a:extLst>
          </p:cNvPr>
          <p:cNvSpPr/>
          <p:nvPr/>
        </p:nvSpPr>
        <p:spPr>
          <a:xfrm>
            <a:off x="7112000" y="1744133"/>
            <a:ext cx="2032000" cy="177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t>Double suffix to one (examines second to last letter)</a:t>
            </a:r>
          </a:p>
          <a:p>
            <a:endParaRPr lang="en-US" sz="1400"/>
          </a:p>
          <a:p>
            <a:r>
              <a:rPr lang="en-US" sz="1400"/>
              <a:t>e.g.:</a:t>
            </a:r>
          </a:p>
          <a:p>
            <a:r>
              <a:rPr lang="en-US" sz="1400" err="1"/>
              <a:t>logi</a:t>
            </a:r>
            <a:r>
              <a:rPr lang="en-US" sz="1400"/>
              <a:t> -&gt; log</a:t>
            </a:r>
          </a:p>
          <a:p>
            <a:r>
              <a:rPr lang="en-US" sz="1400" err="1"/>
              <a:t>bli</a:t>
            </a:r>
            <a:r>
              <a:rPr lang="en-US" sz="1400"/>
              <a:t> -&gt; </a:t>
            </a:r>
            <a:r>
              <a:rPr lang="en-US" sz="1400" err="1"/>
              <a:t>ble</a:t>
            </a:r>
            <a:endParaRPr lang="en-US" sz="1400"/>
          </a:p>
          <a:p>
            <a:r>
              <a:rPr lang="en-US" sz="1400"/>
              <a:t>…</a:t>
            </a:r>
          </a:p>
        </p:txBody>
      </p:sp>
      <p:sp>
        <p:nvSpPr>
          <p:cNvPr id="10" name="Rectangle 9">
            <a:extLst>
              <a:ext uri="{FF2B5EF4-FFF2-40B4-BE49-F238E27FC236}">
                <a16:creationId xmlns:a16="http://schemas.microsoft.com/office/drawing/2014/main" id="{D5ABFDA8-6718-75E2-B94F-916D3FCCFA59}"/>
              </a:ext>
            </a:extLst>
          </p:cNvPr>
          <p:cNvSpPr/>
          <p:nvPr/>
        </p:nvSpPr>
        <p:spPr>
          <a:xfrm>
            <a:off x="7112000" y="4461935"/>
            <a:ext cx="2032000" cy="177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t>Examine last letter:</a:t>
            </a:r>
          </a:p>
          <a:p>
            <a:endParaRPr lang="en-US" sz="1400"/>
          </a:p>
          <a:p>
            <a:endParaRPr lang="en-US" sz="1400"/>
          </a:p>
          <a:p>
            <a:r>
              <a:rPr lang="en-US" sz="1400"/>
              <a:t>e.g.:</a:t>
            </a:r>
          </a:p>
          <a:p>
            <a:r>
              <a:rPr lang="en-US" sz="1400" err="1"/>
              <a:t>icative</a:t>
            </a:r>
            <a:r>
              <a:rPr lang="en-US" sz="1400"/>
              <a:t> -&gt; </a:t>
            </a:r>
            <a:r>
              <a:rPr lang="en-US" sz="1400" err="1"/>
              <a:t>ic</a:t>
            </a:r>
            <a:endParaRPr lang="en-US" sz="1400"/>
          </a:p>
          <a:p>
            <a:r>
              <a:rPr lang="en-US" sz="1400" err="1"/>
              <a:t>ical</a:t>
            </a:r>
            <a:r>
              <a:rPr lang="en-US" sz="1400"/>
              <a:t> -&gt; </a:t>
            </a:r>
            <a:r>
              <a:rPr lang="en-US" sz="1400" err="1"/>
              <a:t>ic</a:t>
            </a:r>
            <a:endParaRPr lang="en-US" sz="1400"/>
          </a:p>
          <a:p>
            <a:r>
              <a:rPr lang="en-US" sz="1400"/>
              <a:t>…</a:t>
            </a:r>
          </a:p>
        </p:txBody>
      </p:sp>
      <p:sp>
        <p:nvSpPr>
          <p:cNvPr id="11" name="Rectangle 10">
            <a:extLst>
              <a:ext uri="{FF2B5EF4-FFF2-40B4-BE49-F238E27FC236}">
                <a16:creationId xmlns:a16="http://schemas.microsoft.com/office/drawing/2014/main" id="{009F9CC1-31B3-DED2-FD5E-E09D8A9979C0}"/>
              </a:ext>
            </a:extLst>
          </p:cNvPr>
          <p:cNvSpPr/>
          <p:nvPr/>
        </p:nvSpPr>
        <p:spPr>
          <a:xfrm>
            <a:off x="4064000" y="4461935"/>
            <a:ext cx="2032000" cy="177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t>Examine second to last letter (again):</a:t>
            </a:r>
          </a:p>
          <a:p>
            <a:endParaRPr lang="en-US" sz="1400"/>
          </a:p>
          <a:p>
            <a:endParaRPr lang="en-US" sz="1400"/>
          </a:p>
          <a:p>
            <a:r>
              <a:rPr lang="en-US" sz="1400"/>
              <a:t>e.g.:</a:t>
            </a:r>
          </a:p>
          <a:p>
            <a:r>
              <a:rPr lang="en-US" sz="1400"/>
              <a:t>ant  -&gt; _</a:t>
            </a:r>
          </a:p>
          <a:p>
            <a:r>
              <a:rPr lang="en-US" sz="1400"/>
              <a:t>er -&gt; _</a:t>
            </a:r>
          </a:p>
          <a:p>
            <a:r>
              <a:rPr lang="en-US" sz="1400"/>
              <a:t>…</a:t>
            </a:r>
          </a:p>
        </p:txBody>
      </p:sp>
      <p:sp>
        <p:nvSpPr>
          <p:cNvPr id="12" name="Rectangle 11">
            <a:extLst>
              <a:ext uri="{FF2B5EF4-FFF2-40B4-BE49-F238E27FC236}">
                <a16:creationId xmlns:a16="http://schemas.microsoft.com/office/drawing/2014/main" id="{922BCC00-9A60-6A94-63AE-4C6D63233B9E}"/>
              </a:ext>
            </a:extLst>
          </p:cNvPr>
          <p:cNvSpPr/>
          <p:nvPr/>
        </p:nvSpPr>
        <p:spPr>
          <a:xfrm>
            <a:off x="1016000" y="4478868"/>
            <a:ext cx="2032000" cy="177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t>Tidy up:</a:t>
            </a:r>
          </a:p>
          <a:p>
            <a:endParaRPr lang="en-US" sz="1400"/>
          </a:p>
          <a:p>
            <a:endParaRPr lang="en-US" sz="1400"/>
          </a:p>
          <a:p>
            <a:r>
              <a:rPr lang="en-US" sz="1400"/>
              <a:t>e.g.:</a:t>
            </a:r>
          </a:p>
          <a:p>
            <a:r>
              <a:rPr lang="en-US" sz="1400"/>
              <a:t>e -&gt; _</a:t>
            </a:r>
          </a:p>
          <a:p>
            <a:r>
              <a:rPr lang="en-US" sz="1400"/>
              <a:t>l -&gt; _</a:t>
            </a:r>
          </a:p>
          <a:p>
            <a:r>
              <a:rPr lang="en-US" sz="1400"/>
              <a:t>…</a:t>
            </a:r>
          </a:p>
        </p:txBody>
      </p:sp>
      <p:sp>
        <p:nvSpPr>
          <p:cNvPr id="13" name="Arrow: Right 12">
            <a:extLst>
              <a:ext uri="{FF2B5EF4-FFF2-40B4-BE49-F238E27FC236}">
                <a16:creationId xmlns:a16="http://schemas.microsoft.com/office/drawing/2014/main" id="{D652C589-E07F-4EDF-F7CB-9A5F406D76DC}"/>
              </a:ext>
            </a:extLst>
          </p:cNvPr>
          <p:cNvSpPr/>
          <p:nvPr/>
        </p:nvSpPr>
        <p:spPr>
          <a:xfrm>
            <a:off x="3196167" y="2404533"/>
            <a:ext cx="812800"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1D80DB1-E8D1-2694-2296-88C5DDCD547F}"/>
              </a:ext>
            </a:extLst>
          </p:cNvPr>
          <p:cNvSpPr/>
          <p:nvPr/>
        </p:nvSpPr>
        <p:spPr>
          <a:xfrm>
            <a:off x="6197600" y="2404533"/>
            <a:ext cx="812800"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DC9A9AB-E450-7513-461C-3B14E55A0636}"/>
              </a:ext>
            </a:extLst>
          </p:cNvPr>
          <p:cNvSpPr/>
          <p:nvPr/>
        </p:nvSpPr>
        <p:spPr>
          <a:xfrm rot="5400000">
            <a:off x="7721600" y="3715278"/>
            <a:ext cx="812800"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07677912-3B34-2570-68AC-5315039D3941}"/>
              </a:ext>
            </a:extLst>
          </p:cNvPr>
          <p:cNvSpPr/>
          <p:nvPr/>
        </p:nvSpPr>
        <p:spPr>
          <a:xfrm rot="10800000">
            <a:off x="3162300" y="5101168"/>
            <a:ext cx="812800"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BB947D22-6993-3DDF-3269-08E0DB3E3418}"/>
              </a:ext>
            </a:extLst>
          </p:cNvPr>
          <p:cNvSpPr/>
          <p:nvPr/>
        </p:nvSpPr>
        <p:spPr>
          <a:xfrm rot="10800000">
            <a:off x="6197600" y="5101169"/>
            <a:ext cx="812800"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259907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3719E-762C-4B88-0F37-81BB152DCDB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40A5289-7F53-94E4-DA61-546321DECEBC}"/>
              </a:ext>
            </a:extLst>
          </p:cNvPr>
          <p:cNvSpPr>
            <a:spLocks noGrp="1"/>
          </p:cNvSpPr>
          <p:nvPr>
            <p:ph type="body" sz="quarter" idx="10"/>
          </p:nvPr>
        </p:nvSpPr>
        <p:spPr>
          <a:xfrm>
            <a:off x="931333" y="1934245"/>
            <a:ext cx="9391451" cy="2802819"/>
          </a:xfrm>
        </p:spPr>
        <p:txBody>
          <a:bodyPr/>
          <a:lstStyle/>
          <a:p>
            <a:r>
              <a:rPr lang="en-US" sz="2800"/>
              <a:t>Account for finite-length texts</a:t>
            </a:r>
            <a:endParaRPr lang="en-US" sz="1800"/>
          </a:p>
          <a:p>
            <a:endParaRPr lang="en-US" sz="2800"/>
          </a:p>
          <a:p>
            <a:r>
              <a:rPr lang="en-US" sz="2800"/>
              <a:t>Instead of a normalized word count, x</a:t>
            </a:r>
            <a:r>
              <a:rPr lang="en-US" sz="2800" baseline="-25000"/>
              <a:t>i</a:t>
            </a:r>
            <a:r>
              <a:rPr lang="en-US" sz="2800"/>
              <a:t>/N, smooth it: (x</a:t>
            </a:r>
            <a:r>
              <a:rPr lang="en-US" sz="2800" baseline="-25000"/>
              <a:t>i</a:t>
            </a:r>
            <a:r>
              <a:rPr lang="en-US" sz="2800"/>
              <a:t>+</a:t>
            </a:r>
            <a:r>
              <a:rPr lang="el-GR" sz="2800"/>
              <a:t>α</a:t>
            </a:r>
            <a:r>
              <a:rPr lang="en-US" sz="2800"/>
              <a:t>)/(N+</a:t>
            </a:r>
            <a:r>
              <a:rPr lang="el-GR" sz="2800"/>
              <a:t> α</a:t>
            </a:r>
            <a:r>
              <a:rPr lang="en-US" sz="2800"/>
              <a:t>d) (N=sum(x</a:t>
            </a:r>
            <a:r>
              <a:rPr lang="en-US" sz="2800" baseline="-25000"/>
              <a:t>i</a:t>
            </a:r>
            <a:r>
              <a:rPr lang="en-US" sz="2800"/>
              <a:t>), i=1,2,…d)</a:t>
            </a:r>
          </a:p>
          <a:p>
            <a:endParaRPr lang="en-US" sz="2800" baseline="-25000"/>
          </a:p>
          <a:p>
            <a:r>
              <a:rPr lang="en-US" sz="2800"/>
              <a:t>Sometimes improves distance measures</a:t>
            </a:r>
          </a:p>
        </p:txBody>
      </p:sp>
      <p:sp>
        <p:nvSpPr>
          <p:cNvPr id="3" name="Title 2">
            <a:extLst>
              <a:ext uri="{FF2B5EF4-FFF2-40B4-BE49-F238E27FC236}">
                <a16:creationId xmlns:a16="http://schemas.microsoft.com/office/drawing/2014/main" id="{0337CA95-65A6-6385-3DB7-275C8D0BC0E0}"/>
              </a:ext>
            </a:extLst>
          </p:cNvPr>
          <p:cNvSpPr>
            <a:spLocks noGrp="1"/>
          </p:cNvSpPr>
          <p:nvPr>
            <p:ph type="title"/>
          </p:nvPr>
        </p:nvSpPr>
        <p:spPr/>
        <p:txBody>
          <a:bodyPr/>
          <a:lstStyle/>
          <a:p>
            <a:r>
              <a:rPr lang="en-US"/>
              <a:t>Other considerations: Smoothing</a:t>
            </a:r>
          </a:p>
        </p:txBody>
      </p:sp>
      <p:sp>
        <p:nvSpPr>
          <p:cNvPr id="4" name="Slide Number Placeholder 2">
            <a:extLst>
              <a:ext uri="{FF2B5EF4-FFF2-40B4-BE49-F238E27FC236}">
                <a16:creationId xmlns:a16="http://schemas.microsoft.com/office/drawing/2014/main" id="{4F812F72-18CB-8A50-FC37-5B560CCC5C06}"/>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121</a:t>
            </a:fld>
            <a:endParaRPr lang="en-US" sz="2000" b="1">
              <a:solidFill>
                <a:schemeClr val="tx2">
                  <a:alpha val="78000"/>
                </a:schemeClr>
              </a:solidFill>
            </a:endParaRPr>
          </a:p>
        </p:txBody>
      </p:sp>
    </p:spTree>
    <p:extLst>
      <p:ext uri="{BB962C8B-B14F-4D97-AF65-F5344CB8AC3E}">
        <p14:creationId xmlns:p14="http://schemas.microsoft.com/office/powerpoint/2010/main" val="479944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AEA15-B518-A573-DE53-90413290E0D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FC95FC2-B696-E45A-FFF0-C1F574B5C2CB}"/>
              </a:ext>
            </a:extLst>
          </p:cNvPr>
          <p:cNvSpPr>
            <a:spLocks noGrp="1"/>
          </p:cNvSpPr>
          <p:nvPr>
            <p:ph type="body" sz="quarter" idx="10"/>
          </p:nvPr>
        </p:nvSpPr>
        <p:spPr>
          <a:xfrm>
            <a:off x="931333" y="1946557"/>
            <a:ext cx="9391451" cy="4608441"/>
          </a:xfrm>
        </p:spPr>
        <p:txBody>
          <a:bodyPr/>
          <a:lstStyle/>
          <a:p>
            <a:r>
              <a:rPr lang="en-US" sz="2800"/>
              <a:t>Most common: Cosine similarity</a:t>
            </a:r>
          </a:p>
          <a:p>
            <a:endParaRPr lang="en-US" sz="2800"/>
          </a:p>
          <a:p>
            <a:endParaRPr lang="en-US" sz="2800"/>
          </a:p>
          <a:p>
            <a:endParaRPr lang="en-US" sz="2800"/>
          </a:p>
          <a:p>
            <a:endParaRPr lang="en-US" sz="2800"/>
          </a:p>
          <a:p>
            <a:endParaRPr lang="en-US" sz="2800"/>
          </a:p>
          <a:p>
            <a:endParaRPr lang="en-US" sz="2800"/>
          </a:p>
          <a:p>
            <a:endParaRPr lang="en-US" sz="2800"/>
          </a:p>
          <a:p>
            <a:endParaRPr lang="en-US" sz="2800"/>
          </a:p>
        </p:txBody>
      </p:sp>
      <p:sp>
        <p:nvSpPr>
          <p:cNvPr id="3" name="Title 2">
            <a:extLst>
              <a:ext uri="{FF2B5EF4-FFF2-40B4-BE49-F238E27FC236}">
                <a16:creationId xmlns:a16="http://schemas.microsoft.com/office/drawing/2014/main" id="{757E8E1C-F352-D2F3-BBC5-ED6C19836908}"/>
              </a:ext>
            </a:extLst>
          </p:cNvPr>
          <p:cNvSpPr>
            <a:spLocks noGrp="1"/>
          </p:cNvSpPr>
          <p:nvPr>
            <p:ph type="title"/>
          </p:nvPr>
        </p:nvSpPr>
        <p:spPr/>
        <p:txBody>
          <a:bodyPr/>
          <a:lstStyle/>
          <a:p>
            <a:r>
              <a:rPr lang="en-US"/>
              <a:t>Other considerations: Similarity</a:t>
            </a:r>
          </a:p>
        </p:txBody>
      </p:sp>
      <p:sp>
        <p:nvSpPr>
          <p:cNvPr id="4" name="Slide Number Placeholder 2">
            <a:extLst>
              <a:ext uri="{FF2B5EF4-FFF2-40B4-BE49-F238E27FC236}">
                <a16:creationId xmlns:a16="http://schemas.microsoft.com/office/drawing/2014/main" id="{5A34C898-4891-467D-C386-B03266EB2E75}"/>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122</a:t>
            </a:fld>
            <a:endParaRPr lang="en-US" sz="2000" b="1">
              <a:solidFill>
                <a:schemeClr val="tx2">
                  <a:alpha val="78000"/>
                </a:schemeClr>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927062-57DC-7516-A756-CA9107DE619D}"/>
                  </a:ext>
                </a:extLst>
              </p:cNvPr>
              <p:cNvSpPr txBox="1"/>
              <p:nvPr/>
            </p:nvSpPr>
            <p:spPr>
              <a:xfrm>
                <a:off x="1312334" y="2598320"/>
                <a:ext cx="1775551" cy="520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num>
                        <m:den>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1</m:t>
                                  </m:r>
                                </m:sub>
                              </m:sSub>
                            </m:e>
                          </m:d>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e>
                          </m:d>
                        </m:den>
                      </m:f>
                    </m:oMath>
                  </m:oMathPara>
                </a14:m>
                <a:endParaRPr lang="en-US"/>
              </a:p>
            </p:txBody>
          </p:sp>
        </mc:Choice>
        <mc:Fallback xmlns="">
          <p:sp>
            <p:nvSpPr>
              <p:cNvPr id="5" name="TextBox 4">
                <a:extLst>
                  <a:ext uri="{FF2B5EF4-FFF2-40B4-BE49-F238E27FC236}">
                    <a16:creationId xmlns:a16="http://schemas.microsoft.com/office/drawing/2014/main" id="{9B927062-57DC-7516-A756-CA9107DE619D}"/>
                  </a:ext>
                </a:extLst>
              </p:cNvPr>
              <p:cNvSpPr txBox="1">
                <a:spLocks noRot="1" noChangeAspect="1" noMove="1" noResize="1" noEditPoints="1" noAdjustHandles="1" noChangeArrowheads="1" noChangeShapeType="1" noTextEdit="1"/>
              </p:cNvSpPr>
              <p:nvPr/>
            </p:nvSpPr>
            <p:spPr>
              <a:xfrm>
                <a:off x="1312334" y="2598320"/>
                <a:ext cx="1775551" cy="52014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B5B5E3-8B95-3602-BF05-4599E5003301}"/>
                  </a:ext>
                </a:extLst>
              </p:cNvPr>
              <p:cNvSpPr txBox="1"/>
              <p:nvPr/>
            </p:nvSpPr>
            <p:spPr>
              <a:xfrm>
                <a:off x="1312334" y="3685347"/>
                <a:ext cx="2841034" cy="909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𝑐𝑜𝑠</m:t>
                      </m:r>
                      <m:r>
                        <a:rPr lang="en-US" b="0" i="1" smtClean="0">
                          <a:latin typeface="Cambria Math" panose="02040503050406030204" pitchFamily="18" charset="0"/>
                        </a:rPr>
                        <m:t>𝜃</m:t>
                      </m:r>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Sub>
                            </m:e>
                          </m:nary>
                        </m:num>
                        <m:den>
                          <m:rad>
                            <m:radPr>
                              <m:degHide m:val="on"/>
                              <m:ctrlPr>
                                <a:rPr lang="en-US" b="0"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𝑁</m:t>
                                  </m:r>
                                </m:sup>
                                <m:e>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1,</m:t>
                                      </m:r>
                                      <m:r>
                                        <a:rPr lang="en-US" i="1">
                                          <a:latin typeface="Cambria Math" panose="02040503050406030204" pitchFamily="18" charset="0"/>
                                        </a:rPr>
                                        <m:t>𝑖</m:t>
                                      </m:r>
                                    </m:sub>
                                    <m:sup>
                                      <m:r>
                                        <a:rPr lang="en-US" i="1">
                                          <a:latin typeface="Cambria Math" panose="02040503050406030204" pitchFamily="18" charset="0"/>
                                        </a:rPr>
                                        <m:t>2</m:t>
                                      </m:r>
                                    </m:sup>
                                  </m:sSubSup>
                                </m:e>
                              </m:nary>
                            </m:e>
                          </m:rad>
                          <m:rad>
                            <m:radPr>
                              <m:degHide m:val="on"/>
                              <m:ctrlPr>
                                <a:rPr lang="en-US" i="1">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𝑁</m:t>
                                  </m:r>
                                </m:sup>
                                <m:e>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𝑖</m:t>
                                      </m:r>
                                    </m:sub>
                                    <m:sup>
                                      <m:r>
                                        <a:rPr lang="en-US" i="1">
                                          <a:latin typeface="Cambria Math" panose="02040503050406030204" pitchFamily="18" charset="0"/>
                                        </a:rPr>
                                        <m:t>2</m:t>
                                      </m:r>
                                    </m:sup>
                                  </m:sSubSup>
                                </m:e>
                              </m:nary>
                            </m:e>
                          </m:rad>
                        </m:den>
                      </m:f>
                    </m:oMath>
                  </m:oMathPara>
                </a14:m>
                <a:endParaRPr lang="en-US"/>
              </a:p>
            </p:txBody>
          </p:sp>
        </mc:Choice>
        <mc:Fallback xmlns="">
          <p:sp>
            <p:nvSpPr>
              <p:cNvPr id="7" name="TextBox 6">
                <a:extLst>
                  <a:ext uri="{FF2B5EF4-FFF2-40B4-BE49-F238E27FC236}">
                    <a16:creationId xmlns:a16="http://schemas.microsoft.com/office/drawing/2014/main" id="{C5B5B5E3-8B95-3602-BF05-4599E5003301}"/>
                  </a:ext>
                </a:extLst>
              </p:cNvPr>
              <p:cNvSpPr txBox="1">
                <a:spLocks noRot="1" noChangeAspect="1" noMove="1" noResize="1" noEditPoints="1" noAdjustHandles="1" noChangeArrowheads="1" noChangeShapeType="1" noTextEdit="1"/>
              </p:cNvSpPr>
              <p:nvPr/>
            </p:nvSpPr>
            <p:spPr>
              <a:xfrm>
                <a:off x="1312334" y="3685347"/>
                <a:ext cx="2841034" cy="9097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8722181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717B0-0ABA-678E-09B7-8F7BFF6B86D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521F149-942E-E121-2D19-5422FC7CA756}"/>
              </a:ext>
            </a:extLst>
          </p:cNvPr>
          <p:cNvSpPr>
            <a:spLocks noGrp="1"/>
          </p:cNvSpPr>
          <p:nvPr>
            <p:ph type="body" sz="quarter" idx="10"/>
          </p:nvPr>
        </p:nvSpPr>
        <p:spPr>
          <a:xfrm>
            <a:off x="931333" y="1934245"/>
            <a:ext cx="9391451" cy="2028248"/>
          </a:xfrm>
        </p:spPr>
        <p:txBody>
          <a:bodyPr/>
          <a:lstStyle/>
          <a:p>
            <a:endParaRPr lang="en-US" sz="2800"/>
          </a:p>
          <a:p>
            <a:endParaRPr lang="en-US" sz="2800"/>
          </a:p>
          <a:p>
            <a:endParaRPr lang="en-US" sz="2800"/>
          </a:p>
          <a:p>
            <a:endParaRPr lang="en-US" sz="2800"/>
          </a:p>
        </p:txBody>
      </p:sp>
      <p:sp>
        <p:nvSpPr>
          <p:cNvPr id="3" name="Title 2">
            <a:extLst>
              <a:ext uri="{FF2B5EF4-FFF2-40B4-BE49-F238E27FC236}">
                <a16:creationId xmlns:a16="http://schemas.microsoft.com/office/drawing/2014/main" id="{205EB18E-F044-2896-D8D5-B49533B83297}"/>
              </a:ext>
            </a:extLst>
          </p:cNvPr>
          <p:cNvSpPr>
            <a:spLocks noGrp="1"/>
          </p:cNvSpPr>
          <p:nvPr>
            <p:ph type="title"/>
          </p:nvPr>
        </p:nvSpPr>
        <p:spPr/>
        <p:txBody>
          <a:bodyPr/>
          <a:lstStyle/>
          <a:p>
            <a:r>
              <a:rPr lang="en-US"/>
              <a:t>Other considerations: Similarity</a:t>
            </a:r>
          </a:p>
        </p:txBody>
      </p:sp>
      <p:sp>
        <p:nvSpPr>
          <p:cNvPr id="4" name="Slide Number Placeholder 2">
            <a:extLst>
              <a:ext uri="{FF2B5EF4-FFF2-40B4-BE49-F238E27FC236}">
                <a16:creationId xmlns:a16="http://schemas.microsoft.com/office/drawing/2014/main" id="{6642EB65-BEF8-3FC6-0437-2EC2D538562D}"/>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123</a:t>
            </a:fld>
            <a:endParaRPr lang="en-US" sz="2000" b="1">
              <a:solidFill>
                <a:schemeClr val="tx2">
                  <a:alpha val="78000"/>
                </a:schemeClr>
              </a:solidFill>
            </a:endParaRPr>
          </a:p>
        </p:txBody>
      </p:sp>
      <p:sp>
        <p:nvSpPr>
          <p:cNvPr id="6" name="Text Placeholder 1">
            <a:extLst>
              <a:ext uri="{FF2B5EF4-FFF2-40B4-BE49-F238E27FC236}">
                <a16:creationId xmlns:a16="http://schemas.microsoft.com/office/drawing/2014/main" id="{8A67B6D8-3B1F-389F-131C-5100CA5E7A15}"/>
              </a:ext>
            </a:extLst>
          </p:cNvPr>
          <p:cNvSpPr txBox="1">
            <a:spLocks/>
          </p:cNvSpPr>
          <p:nvPr/>
        </p:nvSpPr>
        <p:spPr>
          <a:xfrm>
            <a:off x="931333" y="1946557"/>
            <a:ext cx="9391451" cy="2343206"/>
          </a:xfrm>
          <a:prstGeom prst="rect">
            <a:avLst/>
          </a:prstGeom>
        </p:spPr>
        <p:txBody>
          <a:bodyPr vert="horz" wrap="square" lIns="91440" tIns="45720" rIns="91440" bIns="45720" rtlCol="0">
            <a:spAutoFit/>
          </a:bodyPr>
          <a:lstStyle>
            <a:lvl1pPr marL="283464" indent="-283464" algn="l" defTabSz="914400" rtl="0" eaLnBrk="1" latinLnBrk="0" hangingPunct="1">
              <a:lnSpc>
                <a:spcPct val="90000"/>
              </a:lnSpc>
              <a:spcBef>
                <a:spcPts val="1000"/>
              </a:spcBef>
              <a:buFont typeface="Arial" panose="020B0604020202020204" pitchFamily="34" charset="0"/>
              <a:buChar char="•"/>
              <a:defRPr sz="353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Regular term weighting gives common (=less interesting) terms the same weight as rare words when, for example, estimating similarity</a:t>
            </a:r>
          </a:p>
          <a:p>
            <a:endParaRPr lang="en-US" sz="2400"/>
          </a:p>
          <a:p>
            <a:r>
              <a:rPr lang="en-US" sz="2400"/>
              <a:t>Term Frequency / Inverse Document Frequency (TF-IDF) is a common method to overcome this problem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A37C75-A89E-81D0-81F3-4BBF3266CD44}"/>
                  </a:ext>
                </a:extLst>
              </p:cNvPr>
              <p:cNvSpPr txBox="1"/>
              <p:nvPr/>
            </p:nvSpPr>
            <p:spPr>
              <a:xfrm>
                <a:off x="1295400" y="5071533"/>
                <a:ext cx="1972207" cy="582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log</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d>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𝑖</m:t>
                              </m:r>
                            </m:sub>
                          </m:sSub>
                        </m:den>
                      </m:f>
                    </m:oMath>
                  </m:oMathPara>
                </a14:m>
                <a:endParaRPr lang="en-US"/>
              </a:p>
            </p:txBody>
          </p:sp>
        </mc:Choice>
        <mc:Fallback xmlns="">
          <p:sp>
            <p:nvSpPr>
              <p:cNvPr id="8" name="TextBox 7">
                <a:extLst>
                  <a:ext uri="{FF2B5EF4-FFF2-40B4-BE49-F238E27FC236}">
                    <a16:creationId xmlns:a16="http://schemas.microsoft.com/office/drawing/2014/main" id="{7FA37C75-A89E-81D0-81F3-4BBF3266CD44}"/>
                  </a:ext>
                </a:extLst>
              </p:cNvPr>
              <p:cNvSpPr txBox="1">
                <a:spLocks noRot="1" noChangeAspect="1" noMove="1" noResize="1" noEditPoints="1" noAdjustHandles="1" noChangeArrowheads="1" noChangeShapeType="1" noTextEdit="1"/>
              </p:cNvSpPr>
              <p:nvPr/>
            </p:nvSpPr>
            <p:spPr>
              <a:xfrm>
                <a:off x="1295400" y="5071533"/>
                <a:ext cx="1972207" cy="582339"/>
              </a:xfrm>
              <a:prstGeom prst="rect">
                <a:avLst/>
              </a:prstGeom>
              <a:blipFill>
                <a:blip r:embed="rId2"/>
                <a:stretch>
                  <a:fillRect b="-1053"/>
                </a:stretch>
              </a:blipFill>
            </p:spPr>
            <p:txBody>
              <a:bodyPr/>
              <a:lstStyle/>
              <a:p>
                <a:r>
                  <a:rPr lang="en-US">
                    <a:noFill/>
                  </a:rPr>
                  <a:t> </a:t>
                </a:r>
              </a:p>
            </p:txBody>
          </p:sp>
        </mc:Fallback>
      </mc:AlternateContent>
      <p:sp>
        <p:nvSpPr>
          <p:cNvPr id="9" name="Callout: Line 8">
            <a:extLst>
              <a:ext uri="{FF2B5EF4-FFF2-40B4-BE49-F238E27FC236}">
                <a16:creationId xmlns:a16="http://schemas.microsoft.com/office/drawing/2014/main" id="{05022FE0-FEA8-1CCE-5176-5CB47F869005}"/>
              </a:ext>
            </a:extLst>
          </p:cNvPr>
          <p:cNvSpPr/>
          <p:nvPr/>
        </p:nvSpPr>
        <p:spPr>
          <a:xfrm>
            <a:off x="1515532" y="6121399"/>
            <a:ext cx="1143001" cy="524933"/>
          </a:xfrm>
          <a:prstGeom prst="borderCallout1">
            <a:avLst>
              <a:gd name="adj1" fmla="val 18750"/>
              <a:gd name="adj2" fmla="val -8333"/>
              <a:gd name="adj3" fmla="val -105113"/>
              <a:gd name="adj4" fmla="val 24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Weight for term </a:t>
            </a:r>
            <a:r>
              <a:rPr lang="en-US" sz="1000" err="1"/>
              <a:t>i</a:t>
            </a:r>
            <a:r>
              <a:rPr lang="en-US" sz="1000"/>
              <a:t> in document d</a:t>
            </a:r>
          </a:p>
        </p:txBody>
      </p:sp>
      <p:sp>
        <p:nvSpPr>
          <p:cNvPr id="10" name="Callout: Line 9">
            <a:extLst>
              <a:ext uri="{FF2B5EF4-FFF2-40B4-BE49-F238E27FC236}">
                <a16:creationId xmlns:a16="http://schemas.microsoft.com/office/drawing/2014/main" id="{B6DB1474-53DE-EADB-5FFD-2E247D78D463}"/>
              </a:ext>
            </a:extLst>
          </p:cNvPr>
          <p:cNvSpPr/>
          <p:nvPr/>
        </p:nvSpPr>
        <p:spPr>
          <a:xfrm>
            <a:off x="3073399" y="5840777"/>
            <a:ext cx="1143001" cy="524933"/>
          </a:xfrm>
          <a:prstGeom prst="borderCallout1">
            <a:avLst>
              <a:gd name="adj1" fmla="val 18750"/>
              <a:gd name="adj2" fmla="val -8333"/>
              <a:gd name="adj3" fmla="val -42210"/>
              <a:gd name="adj4" fmla="val -7533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Term frequency for term </a:t>
            </a:r>
            <a:r>
              <a:rPr lang="en-US" sz="1000" err="1"/>
              <a:t>i</a:t>
            </a:r>
            <a:r>
              <a:rPr lang="en-US" sz="1000"/>
              <a:t> in document d</a:t>
            </a:r>
          </a:p>
        </p:txBody>
      </p:sp>
      <p:sp>
        <p:nvSpPr>
          <p:cNvPr id="11" name="Callout: Line 10">
            <a:extLst>
              <a:ext uri="{FF2B5EF4-FFF2-40B4-BE49-F238E27FC236}">
                <a16:creationId xmlns:a16="http://schemas.microsoft.com/office/drawing/2014/main" id="{4C09A53F-0E57-4C70-FCEF-1D5128ECDA4E}"/>
              </a:ext>
            </a:extLst>
          </p:cNvPr>
          <p:cNvSpPr/>
          <p:nvPr/>
        </p:nvSpPr>
        <p:spPr>
          <a:xfrm>
            <a:off x="4605866" y="5100235"/>
            <a:ext cx="1490134" cy="524933"/>
          </a:xfrm>
          <a:prstGeom prst="borderCallout1">
            <a:avLst>
              <a:gd name="adj1" fmla="val 18750"/>
              <a:gd name="adj2" fmla="val -8333"/>
              <a:gd name="adj3" fmla="val 77146"/>
              <a:gd name="adj4" fmla="val -922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Number of documents containing term </a:t>
            </a:r>
            <a:r>
              <a:rPr lang="en-US" sz="1000" err="1"/>
              <a:t>i</a:t>
            </a:r>
            <a:r>
              <a:rPr lang="en-US" sz="1000"/>
              <a:t> in the corpus</a:t>
            </a:r>
          </a:p>
        </p:txBody>
      </p:sp>
      <p:sp>
        <p:nvSpPr>
          <p:cNvPr id="12" name="Callout: Line 11">
            <a:extLst>
              <a:ext uri="{FF2B5EF4-FFF2-40B4-BE49-F238E27FC236}">
                <a16:creationId xmlns:a16="http://schemas.microsoft.com/office/drawing/2014/main" id="{EB14DF5D-4071-FF4C-9906-1829A0F3A587}"/>
              </a:ext>
            </a:extLst>
          </p:cNvPr>
          <p:cNvSpPr/>
          <p:nvPr/>
        </p:nvSpPr>
        <p:spPr>
          <a:xfrm>
            <a:off x="3462865" y="4444069"/>
            <a:ext cx="1143001" cy="524933"/>
          </a:xfrm>
          <a:prstGeom prst="borderCallout1">
            <a:avLst>
              <a:gd name="adj1" fmla="val 18750"/>
              <a:gd name="adj2" fmla="val -8333"/>
              <a:gd name="adj3" fmla="val 107791"/>
              <a:gd name="adj4" fmla="val -345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Number of documents in the corpus</a:t>
            </a:r>
          </a:p>
        </p:txBody>
      </p:sp>
    </p:spTree>
    <p:extLst>
      <p:ext uri="{BB962C8B-B14F-4D97-AF65-F5344CB8AC3E}">
        <p14:creationId xmlns:p14="http://schemas.microsoft.com/office/powerpoint/2010/main" val="806587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39EB-2B61-C992-4543-83CC7E33ED9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46E6F50-9B3A-8890-2A6D-70E93EA6D894}"/>
              </a:ext>
            </a:extLst>
          </p:cNvPr>
          <p:cNvSpPr>
            <a:spLocks noGrp="1"/>
          </p:cNvSpPr>
          <p:nvPr>
            <p:ph type="body" sz="quarter" idx="10"/>
          </p:nvPr>
        </p:nvSpPr>
        <p:spPr>
          <a:xfrm>
            <a:off x="931333" y="1934245"/>
            <a:ext cx="9391451" cy="2028248"/>
          </a:xfrm>
        </p:spPr>
        <p:txBody>
          <a:bodyPr/>
          <a:lstStyle/>
          <a:p>
            <a:endParaRPr lang="en-US" sz="2800"/>
          </a:p>
          <a:p>
            <a:endParaRPr lang="en-US" sz="2800"/>
          </a:p>
          <a:p>
            <a:endParaRPr lang="en-US" sz="2800"/>
          </a:p>
          <a:p>
            <a:endParaRPr lang="en-US" sz="2800"/>
          </a:p>
        </p:txBody>
      </p:sp>
      <p:sp>
        <p:nvSpPr>
          <p:cNvPr id="3" name="Title 2">
            <a:extLst>
              <a:ext uri="{FF2B5EF4-FFF2-40B4-BE49-F238E27FC236}">
                <a16:creationId xmlns:a16="http://schemas.microsoft.com/office/drawing/2014/main" id="{19169446-2CAD-BE59-9291-C384BCC11EB3}"/>
              </a:ext>
            </a:extLst>
          </p:cNvPr>
          <p:cNvSpPr>
            <a:spLocks noGrp="1"/>
          </p:cNvSpPr>
          <p:nvPr>
            <p:ph type="title"/>
          </p:nvPr>
        </p:nvSpPr>
        <p:spPr/>
        <p:txBody>
          <a:bodyPr/>
          <a:lstStyle/>
          <a:p>
            <a:r>
              <a:rPr lang="en-US"/>
              <a:t>Other term weighting schemes</a:t>
            </a:r>
          </a:p>
        </p:txBody>
      </p:sp>
      <p:sp>
        <p:nvSpPr>
          <p:cNvPr id="4" name="Slide Number Placeholder 2">
            <a:extLst>
              <a:ext uri="{FF2B5EF4-FFF2-40B4-BE49-F238E27FC236}">
                <a16:creationId xmlns:a16="http://schemas.microsoft.com/office/drawing/2014/main" id="{2C5CE8C7-49C6-4B7C-0D57-4243360A79D6}"/>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124</a:t>
            </a:fld>
            <a:endParaRPr lang="en-US" sz="2000" b="1">
              <a:solidFill>
                <a:schemeClr val="tx2">
                  <a:alpha val="78000"/>
                </a:schemeClr>
              </a:solidFill>
            </a:endParaRPr>
          </a:p>
        </p:txBody>
      </p:sp>
      <p:sp>
        <p:nvSpPr>
          <p:cNvPr id="6" name="Text Placeholder 1">
            <a:extLst>
              <a:ext uri="{FF2B5EF4-FFF2-40B4-BE49-F238E27FC236}">
                <a16:creationId xmlns:a16="http://schemas.microsoft.com/office/drawing/2014/main" id="{98534A52-5283-4556-6E67-24CF236CF088}"/>
              </a:ext>
            </a:extLst>
          </p:cNvPr>
          <p:cNvSpPr txBox="1">
            <a:spLocks/>
          </p:cNvSpPr>
          <p:nvPr/>
        </p:nvSpPr>
        <p:spPr>
          <a:xfrm>
            <a:off x="931333" y="1946557"/>
            <a:ext cx="9391451" cy="1346010"/>
          </a:xfrm>
          <a:prstGeom prst="rect">
            <a:avLst/>
          </a:prstGeom>
        </p:spPr>
        <p:txBody>
          <a:bodyPr vert="horz" wrap="square" lIns="91440" tIns="45720" rIns="91440" bIns="45720" rtlCol="0">
            <a:spAutoFit/>
          </a:bodyPr>
          <a:lstStyle>
            <a:lvl1pPr marL="283464" indent="-283464" algn="l" defTabSz="914400" rtl="0" eaLnBrk="1" latinLnBrk="0" hangingPunct="1">
              <a:lnSpc>
                <a:spcPct val="90000"/>
              </a:lnSpc>
              <a:spcBef>
                <a:spcPts val="1000"/>
              </a:spcBef>
              <a:buFont typeface="Arial" panose="020B0604020202020204" pitchFamily="34" charset="0"/>
              <a:buChar char="•"/>
              <a:defRPr sz="353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Normalize the weight by the sum of words </a:t>
            </a:r>
          </a:p>
          <a:p>
            <a:endParaRPr lang="en-US" sz="2400"/>
          </a:p>
          <a:p>
            <a:r>
              <a:rPr lang="en-US" sz="2400"/>
              <a:t>Useful when document sizes vary significantly </a:t>
            </a:r>
          </a:p>
        </p:txBody>
      </p:sp>
    </p:spTree>
    <p:extLst>
      <p:ext uri="{BB962C8B-B14F-4D97-AF65-F5344CB8AC3E}">
        <p14:creationId xmlns:p14="http://schemas.microsoft.com/office/powerpoint/2010/main" val="1937875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0DCE60-CCBD-4FE4-B47F-8BDF77F02B96}"/>
              </a:ext>
            </a:extLst>
          </p:cNvPr>
          <p:cNvSpPr>
            <a:spLocks noGrp="1"/>
          </p:cNvSpPr>
          <p:nvPr>
            <p:ph type="body" sz="quarter" idx="10"/>
          </p:nvPr>
        </p:nvSpPr>
        <p:spPr>
          <a:xfrm>
            <a:off x="971751" y="1544778"/>
            <a:ext cx="8605966" cy="4532523"/>
          </a:xfrm>
        </p:spPr>
        <p:txBody>
          <a:bodyPr/>
          <a:lstStyle/>
          <a:p>
            <a:pPr marL="0" indent="0">
              <a:buNone/>
            </a:pPr>
            <a:r>
              <a:rPr lang="en-US" sz="2800"/>
              <a:t>“Doctor”</a:t>
            </a:r>
          </a:p>
          <a:p>
            <a:r>
              <a:rPr lang="en-US" sz="2000"/>
              <a:t>Physician</a:t>
            </a:r>
          </a:p>
          <a:p>
            <a:r>
              <a:rPr lang="en-US" sz="2000"/>
              <a:t>Doctors</a:t>
            </a:r>
          </a:p>
          <a:p>
            <a:r>
              <a:rPr lang="en-US" sz="2000"/>
              <a:t>Gynecologist</a:t>
            </a:r>
          </a:p>
          <a:p>
            <a:r>
              <a:rPr lang="en-US" sz="2000"/>
              <a:t>Surgeon</a:t>
            </a:r>
          </a:p>
          <a:p>
            <a:r>
              <a:rPr lang="en-US" sz="2000"/>
              <a:t>Dentist</a:t>
            </a:r>
          </a:p>
          <a:p>
            <a:r>
              <a:rPr lang="en-US" sz="2000"/>
              <a:t>Pediatrician</a:t>
            </a:r>
          </a:p>
          <a:p>
            <a:r>
              <a:rPr lang="en-US" sz="2000"/>
              <a:t>Pharmacist</a:t>
            </a:r>
          </a:p>
          <a:p>
            <a:r>
              <a:rPr lang="en-US" sz="2000"/>
              <a:t>Neurologist</a:t>
            </a:r>
          </a:p>
          <a:p>
            <a:r>
              <a:rPr lang="en-US" sz="2000"/>
              <a:t>Cardiologist</a:t>
            </a:r>
          </a:p>
          <a:p>
            <a:r>
              <a:rPr lang="en-US" sz="2000"/>
              <a:t>Nurse </a:t>
            </a:r>
            <a:endParaRPr lang="en-US" sz="2800"/>
          </a:p>
        </p:txBody>
      </p:sp>
      <p:sp>
        <p:nvSpPr>
          <p:cNvPr id="3" name="Title 2">
            <a:extLst>
              <a:ext uri="{FF2B5EF4-FFF2-40B4-BE49-F238E27FC236}">
                <a16:creationId xmlns:a16="http://schemas.microsoft.com/office/drawing/2014/main" id="{DEFEE2EE-A0AF-4677-9EB2-0FE70A611715}"/>
              </a:ext>
            </a:extLst>
          </p:cNvPr>
          <p:cNvSpPr>
            <a:spLocks noGrp="1"/>
          </p:cNvSpPr>
          <p:nvPr>
            <p:ph type="title"/>
          </p:nvPr>
        </p:nvSpPr>
        <p:spPr/>
        <p:txBody>
          <a:bodyPr/>
          <a:lstStyle/>
          <a:p>
            <a:r>
              <a:rPr lang="en-US"/>
              <a:t>Example</a:t>
            </a:r>
          </a:p>
        </p:txBody>
      </p:sp>
      <p:sp>
        <p:nvSpPr>
          <p:cNvPr id="4" name="Rectangle 3">
            <a:extLst>
              <a:ext uri="{FF2B5EF4-FFF2-40B4-BE49-F238E27FC236}">
                <a16:creationId xmlns:a16="http://schemas.microsoft.com/office/drawing/2014/main" id="{C1D95FC6-CAB8-4DBF-891B-CFAF91CA2516}"/>
              </a:ext>
            </a:extLst>
          </p:cNvPr>
          <p:cNvSpPr/>
          <p:nvPr/>
        </p:nvSpPr>
        <p:spPr>
          <a:xfrm>
            <a:off x="6544276" y="6206364"/>
            <a:ext cx="3825343" cy="363946"/>
          </a:xfrm>
          <a:prstGeom prst="rect">
            <a:avLst/>
          </a:prstGeom>
        </p:spPr>
        <p:txBody>
          <a:bodyPr wrap="none">
            <a:spAutoFit/>
          </a:bodyPr>
          <a:lstStyle/>
          <a:p>
            <a:r>
              <a:rPr lang="en-US" sz="1765"/>
              <a:t>http://bionlp-www.utu.fi/wv_demo/</a:t>
            </a:r>
          </a:p>
        </p:txBody>
      </p:sp>
      <p:sp>
        <p:nvSpPr>
          <p:cNvPr id="5" name="Slide Number Placeholder 2">
            <a:extLst>
              <a:ext uri="{FF2B5EF4-FFF2-40B4-BE49-F238E27FC236}">
                <a16:creationId xmlns:a16="http://schemas.microsoft.com/office/drawing/2014/main" id="{3F02A1B0-1AEB-B9BE-D40D-9FCDF5D985A4}"/>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125</a:t>
            </a:fld>
            <a:endParaRPr lang="en-US" sz="2000" b="1">
              <a:solidFill>
                <a:schemeClr val="tx2">
                  <a:alpha val="78000"/>
                </a:schemeClr>
              </a:solidFill>
            </a:endParaRPr>
          </a:p>
        </p:txBody>
      </p:sp>
    </p:spTree>
    <p:extLst>
      <p:ext uri="{BB962C8B-B14F-4D97-AF65-F5344CB8AC3E}">
        <p14:creationId xmlns:p14="http://schemas.microsoft.com/office/powerpoint/2010/main" val="242607996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3B2402-D2E5-468C-BE50-B292BAFE0227}"/>
              </a:ext>
            </a:extLst>
          </p:cNvPr>
          <p:cNvSpPr>
            <a:spLocks noGrp="1"/>
          </p:cNvSpPr>
          <p:nvPr>
            <p:ph type="body" sz="quarter" idx="10"/>
          </p:nvPr>
        </p:nvSpPr>
        <p:spPr>
          <a:xfrm>
            <a:off x="1047952" y="2289843"/>
            <a:ext cx="8605966" cy="1815562"/>
          </a:xfrm>
        </p:spPr>
        <p:txBody>
          <a:bodyPr/>
          <a:lstStyle/>
          <a:p>
            <a:pPr marL="0" indent="0">
              <a:buNone/>
            </a:pPr>
            <a:r>
              <a:rPr lang="en-US"/>
              <a:t>“My doctor saw me today”</a:t>
            </a:r>
          </a:p>
          <a:p>
            <a:pPr marL="0" indent="0">
              <a:buNone/>
            </a:pPr>
            <a:r>
              <a:rPr lang="en-US"/>
              <a:t>~=</a:t>
            </a:r>
          </a:p>
          <a:p>
            <a:pPr marL="0" indent="0">
              <a:buNone/>
            </a:pPr>
            <a:r>
              <a:rPr lang="en-US"/>
              <a:t>“My physician saw me today”</a:t>
            </a:r>
          </a:p>
        </p:txBody>
      </p:sp>
      <p:sp>
        <p:nvSpPr>
          <p:cNvPr id="3" name="Title 2">
            <a:extLst>
              <a:ext uri="{FF2B5EF4-FFF2-40B4-BE49-F238E27FC236}">
                <a16:creationId xmlns:a16="http://schemas.microsoft.com/office/drawing/2014/main" id="{C47928E4-8771-4026-9CE4-2FA6C195F84F}"/>
              </a:ext>
            </a:extLst>
          </p:cNvPr>
          <p:cNvSpPr>
            <a:spLocks noGrp="1"/>
          </p:cNvSpPr>
          <p:nvPr>
            <p:ph type="title"/>
          </p:nvPr>
        </p:nvSpPr>
        <p:spPr/>
        <p:txBody>
          <a:bodyPr/>
          <a:lstStyle/>
          <a:p>
            <a:r>
              <a:rPr lang="en-US"/>
              <a:t>Example continued</a:t>
            </a:r>
          </a:p>
        </p:txBody>
      </p:sp>
      <p:sp>
        <p:nvSpPr>
          <p:cNvPr id="4" name="Slide Number Placeholder 2">
            <a:extLst>
              <a:ext uri="{FF2B5EF4-FFF2-40B4-BE49-F238E27FC236}">
                <a16:creationId xmlns:a16="http://schemas.microsoft.com/office/drawing/2014/main" id="{04886AE1-C75F-250A-D618-E9CAAFE9EAC3}"/>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126</a:t>
            </a:fld>
            <a:endParaRPr lang="en-US" sz="2000" b="1">
              <a:solidFill>
                <a:schemeClr val="tx2">
                  <a:alpha val="78000"/>
                </a:schemeClr>
              </a:solidFill>
            </a:endParaRPr>
          </a:p>
        </p:txBody>
      </p:sp>
    </p:spTree>
    <p:extLst>
      <p:ext uri="{BB962C8B-B14F-4D97-AF65-F5344CB8AC3E}">
        <p14:creationId xmlns:p14="http://schemas.microsoft.com/office/powerpoint/2010/main" val="295961168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515974-D3AD-E199-4164-F1EA458719E4}"/>
              </a:ext>
            </a:extLst>
          </p:cNvPr>
          <p:cNvSpPr>
            <a:spLocks noGrp="1"/>
          </p:cNvSpPr>
          <p:nvPr>
            <p:ph type="title"/>
          </p:nvPr>
        </p:nvSpPr>
        <p:spPr/>
        <p:txBody>
          <a:bodyPr/>
          <a:lstStyle/>
          <a:p>
            <a:r>
              <a:rPr lang="en-US"/>
              <a:t>Example of embedding in a low-dimensional space</a:t>
            </a:r>
          </a:p>
        </p:txBody>
      </p:sp>
      <p:cxnSp>
        <p:nvCxnSpPr>
          <p:cNvPr id="5" name="Straight Arrow Connector 4">
            <a:extLst>
              <a:ext uri="{FF2B5EF4-FFF2-40B4-BE49-F238E27FC236}">
                <a16:creationId xmlns:a16="http://schemas.microsoft.com/office/drawing/2014/main" id="{01849D42-6143-4D5D-126E-3D14766FD7F1}"/>
              </a:ext>
            </a:extLst>
          </p:cNvPr>
          <p:cNvCxnSpPr/>
          <p:nvPr/>
        </p:nvCxnSpPr>
        <p:spPr>
          <a:xfrm>
            <a:off x="1857737" y="5312780"/>
            <a:ext cx="67943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CF36BEA-CF76-84F3-DBAD-E8FDBA4FE29F}"/>
              </a:ext>
            </a:extLst>
          </p:cNvPr>
          <p:cNvCxnSpPr>
            <a:cxnSpLocks/>
          </p:cNvCxnSpPr>
          <p:nvPr/>
        </p:nvCxnSpPr>
        <p:spPr>
          <a:xfrm flipV="1">
            <a:off x="1881316" y="1922540"/>
            <a:ext cx="0" cy="33902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C88845-3744-A6C6-ABF0-D372694A7381}"/>
              </a:ext>
            </a:extLst>
          </p:cNvPr>
          <p:cNvSpPr txBox="1"/>
          <p:nvPr/>
        </p:nvSpPr>
        <p:spPr>
          <a:xfrm>
            <a:off x="3706091" y="2334491"/>
            <a:ext cx="832279" cy="338554"/>
          </a:xfrm>
          <a:prstGeom prst="rect">
            <a:avLst/>
          </a:prstGeom>
          <a:noFill/>
        </p:spPr>
        <p:txBody>
          <a:bodyPr wrap="none" rtlCol="0">
            <a:spAutoFit/>
          </a:bodyPr>
          <a:lstStyle/>
          <a:p>
            <a:r>
              <a:rPr lang="en-US" sz="1600"/>
              <a:t>Doctor</a:t>
            </a:r>
          </a:p>
        </p:txBody>
      </p:sp>
      <p:sp>
        <p:nvSpPr>
          <p:cNvPr id="10" name="TextBox 9">
            <a:extLst>
              <a:ext uri="{FF2B5EF4-FFF2-40B4-BE49-F238E27FC236}">
                <a16:creationId xmlns:a16="http://schemas.microsoft.com/office/drawing/2014/main" id="{95C8531F-93CC-D682-0E9F-9B43B2984415}"/>
              </a:ext>
            </a:extLst>
          </p:cNvPr>
          <p:cNvSpPr txBox="1"/>
          <p:nvPr/>
        </p:nvSpPr>
        <p:spPr>
          <a:xfrm>
            <a:off x="3498273" y="2656168"/>
            <a:ext cx="1047082" cy="338554"/>
          </a:xfrm>
          <a:prstGeom prst="rect">
            <a:avLst/>
          </a:prstGeom>
          <a:noFill/>
        </p:spPr>
        <p:txBody>
          <a:bodyPr wrap="none" rtlCol="0">
            <a:spAutoFit/>
          </a:bodyPr>
          <a:lstStyle/>
          <a:p>
            <a:r>
              <a:rPr lang="en-US" sz="1600"/>
              <a:t>Physician</a:t>
            </a:r>
          </a:p>
        </p:txBody>
      </p:sp>
      <p:sp>
        <p:nvSpPr>
          <p:cNvPr id="11" name="TextBox 10">
            <a:extLst>
              <a:ext uri="{FF2B5EF4-FFF2-40B4-BE49-F238E27FC236}">
                <a16:creationId xmlns:a16="http://schemas.microsoft.com/office/drawing/2014/main" id="{FB27FD32-7786-C7DC-3C84-F9C059944597}"/>
              </a:ext>
            </a:extLst>
          </p:cNvPr>
          <p:cNvSpPr txBox="1"/>
          <p:nvPr/>
        </p:nvSpPr>
        <p:spPr>
          <a:xfrm>
            <a:off x="2874876" y="2317614"/>
            <a:ext cx="456985" cy="338554"/>
          </a:xfrm>
          <a:prstGeom prst="rect">
            <a:avLst/>
          </a:prstGeom>
          <a:noFill/>
        </p:spPr>
        <p:txBody>
          <a:bodyPr wrap="none" rtlCol="0">
            <a:spAutoFit/>
          </a:bodyPr>
          <a:lstStyle/>
          <a:p>
            <a:r>
              <a:rPr lang="en-US" sz="1600"/>
              <a:t>Dr.</a:t>
            </a:r>
          </a:p>
        </p:txBody>
      </p:sp>
      <p:sp>
        <p:nvSpPr>
          <p:cNvPr id="12" name="TextBox 11">
            <a:extLst>
              <a:ext uri="{FF2B5EF4-FFF2-40B4-BE49-F238E27FC236}">
                <a16:creationId xmlns:a16="http://schemas.microsoft.com/office/drawing/2014/main" id="{952C3FC4-B0AA-ADD3-2F10-19B3118E59C6}"/>
              </a:ext>
            </a:extLst>
          </p:cNvPr>
          <p:cNvSpPr txBox="1"/>
          <p:nvPr/>
        </p:nvSpPr>
        <p:spPr>
          <a:xfrm>
            <a:off x="3189535" y="3259723"/>
            <a:ext cx="742511" cy="338554"/>
          </a:xfrm>
          <a:prstGeom prst="rect">
            <a:avLst/>
          </a:prstGeom>
          <a:noFill/>
        </p:spPr>
        <p:txBody>
          <a:bodyPr wrap="none" rtlCol="0">
            <a:spAutoFit/>
          </a:bodyPr>
          <a:lstStyle/>
          <a:p>
            <a:r>
              <a:rPr lang="en-US" sz="1600"/>
              <a:t>Nurse</a:t>
            </a:r>
          </a:p>
        </p:txBody>
      </p:sp>
      <p:sp>
        <p:nvSpPr>
          <p:cNvPr id="13" name="TextBox 12">
            <a:extLst>
              <a:ext uri="{FF2B5EF4-FFF2-40B4-BE49-F238E27FC236}">
                <a16:creationId xmlns:a16="http://schemas.microsoft.com/office/drawing/2014/main" id="{63BF78F7-08BB-D7BB-5FC2-E4D7CA647395}"/>
              </a:ext>
            </a:extLst>
          </p:cNvPr>
          <p:cNvSpPr txBox="1"/>
          <p:nvPr/>
        </p:nvSpPr>
        <p:spPr>
          <a:xfrm>
            <a:off x="5679860" y="3332457"/>
            <a:ext cx="857927" cy="338554"/>
          </a:xfrm>
          <a:prstGeom prst="rect">
            <a:avLst/>
          </a:prstGeom>
          <a:noFill/>
        </p:spPr>
        <p:txBody>
          <a:bodyPr wrap="none" rtlCol="0">
            <a:spAutoFit/>
          </a:bodyPr>
          <a:lstStyle/>
          <a:p>
            <a:r>
              <a:rPr lang="en-US" sz="1600"/>
              <a:t>Builder</a:t>
            </a:r>
          </a:p>
        </p:txBody>
      </p:sp>
      <p:sp>
        <p:nvSpPr>
          <p:cNvPr id="14" name="TextBox 13">
            <a:extLst>
              <a:ext uri="{FF2B5EF4-FFF2-40B4-BE49-F238E27FC236}">
                <a16:creationId xmlns:a16="http://schemas.microsoft.com/office/drawing/2014/main" id="{068240F4-4DE6-46D9-7CD0-54F7F5C0779E}"/>
              </a:ext>
            </a:extLst>
          </p:cNvPr>
          <p:cNvSpPr txBox="1"/>
          <p:nvPr/>
        </p:nvSpPr>
        <p:spPr>
          <a:xfrm>
            <a:off x="4018278" y="4539948"/>
            <a:ext cx="755335" cy="338554"/>
          </a:xfrm>
          <a:prstGeom prst="rect">
            <a:avLst/>
          </a:prstGeom>
          <a:noFill/>
        </p:spPr>
        <p:txBody>
          <a:bodyPr wrap="none" rtlCol="0">
            <a:spAutoFit/>
          </a:bodyPr>
          <a:lstStyle/>
          <a:p>
            <a:r>
              <a:rPr lang="en-US" sz="1600"/>
              <a:t>Driver</a:t>
            </a:r>
          </a:p>
        </p:txBody>
      </p:sp>
    </p:spTree>
    <p:extLst>
      <p:ext uri="{BB962C8B-B14F-4D97-AF65-F5344CB8AC3E}">
        <p14:creationId xmlns:p14="http://schemas.microsoft.com/office/powerpoint/2010/main" val="88729337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EB5A34-A643-5D9A-5AD4-6B0476F659D8}"/>
              </a:ext>
            </a:extLst>
          </p:cNvPr>
          <p:cNvSpPr>
            <a:spLocks noGrp="1"/>
          </p:cNvSpPr>
          <p:nvPr>
            <p:ph type="title"/>
          </p:nvPr>
        </p:nvSpPr>
        <p:spPr/>
        <p:txBody>
          <a:bodyPr/>
          <a:lstStyle/>
          <a:p>
            <a:r>
              <a:rPr lang="en-US"/>
              <a:t>Example: Three subreddits </a:t>
            </a:r>
            <a:br>
              <a:rPr lang="en-US"/>
            </a:br>
            <a:r>
              <a:rPr lang="en-US"/>
              <a:t>(</a:t>
            </a:r>
            <a:r>
              <a:rPr lang="en-US">
                <a:solidFill>
                  <a:srgbClr val="FF0000"/>
                </a:solidFill>
              </a:rPr>
              <a:t>poor</a:t>
            </a:r>
            <a:r>
              <a:rPr lang="en-US"/>
              <a:t>, homeless, </a:t>
            </a:r>
            <a:r>
              <a:rPr lang="en-US">
                <a:solidFill>
                  <a:schemeClr val="accent2"/>
                </a:solidFill>
              </a:rPr>
              <a:t>prison</a:t>
            </a:r>
            <a:r>
              <a:rPr lang="en-US"/>
              <a:t>)</a:t>
            </a:r>
          </a:p>
        </p:txBody>
      </p:sp>
      <p:pic>
        <p:nvPicPr>
          <p:cNvPr id="7" name="Picture 6" descr="A diagram of a person's social network&#10;&#10;Description automatically generated with medium confidence">
            <a:extLst>
              <a:ext uri="{FF2B5EF4-FFF2-40B4-BE49-F238E27FC236}">
                <a16:creationId xmlns:a16="http://schemas.microsoft.com/office/drawing/2014/main" id="{025746E2-B5D7-DC4F-6073-6E68155772DE}"/>
              </a:ext>
            </a:extLst>
          </p:cNvPr>
          <p:cNvPicPr>
            <a:picLocks noChangeAspect="1"/>
          </p:cNvPicPr>
          <p:nvPr/>
        </p:nvPicPr>
        <p:blipFill>
          <a:blip r:embed="rId2"/>
          <a:stretch>
            <a:fillRect/>
          </a:stretch>
        </p:blipFill>
        <p:spPr>
          <a:xfrm>
            <a:off x="2811097" y="1900753"/>
            <a:ext cx="4935895" cy="4399221"/>
          </a:xfrm>
          <a:prstGeom prst="rect">
            <a:avLst/>
          </a:prstGeom>
        </p:spPr>
      </p:pic>
    </p:spTree>
    <p:extLst>
      <p:ext uri="{BB962C8B-B14F-4D97-AF65-F5344CB8AC3E}">
        <p14:creationId xmlns:p14="http://schemas.microsoft.com/office/powerpoint/2010/main" val="380984970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EED44-5C17-72A2-C3C6-FAF7EF21F8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72FCFB-4594-0A3A-3ACC-16F7CB959CE2}"/>
              </a:ext>
            </a:extLst>
          </p:cNvPr>
          <p:cNvSpPr>
            <a:spLocks noGrp="1"/>
          </p:cNvSpPr>
          <p:nvPr>
            <p:ph type="title"/>
          </p:nvPr>
        </p:nvSpPr>
        <p:spPr/>
        <p:txBody>
          <a:bodyPr/>
          <a:lstStyle/>
          <a:p>
            <a:r>
              <a:rPr lang="en-US"/>
              <a:t>Principal Component Analysis</a:t>
            </a:r>
          </a:p>
        </p:txBody>
      </p:sp>
      <p:sp>
        <p:nvSpPr>
          <p:cNvPr id="2" name="TextBox 1">
            <a:extLst>
              <a:ext uri="{FF2B5EF4-FFF2-40B4-BE49-F238E27FC236}">
                <a16:creationId xmlns:a16="http://schemas.microsoft.com/office/drawing/2014/main" id="{639A4C74-7C22-CAEB-B74C-8374196602D3}"/>
              </a:ext>
            </a:extLst>
          </p:cNvPr>
          <p:cNvSpPr txBox="1"/>
          <p:nvPr/>
        </p:nvSpPr>
        <p:spPr>
          <a:xfrm>
            <a:off x="838200" y="1525943"/>
            <a:ext cx="5159554" cy="369332"/>
          </a:xfrm>
          <a:prstGeom prst="rect">
            <a:avLst/>
          </a:prstGeom>
          <a:noFill/>
        </p:spPr>
        <p:txBody>
          <a:bodyPr wrap="none" rtlCol="0">
            <a:spAutoFit/>
          </a:bodyPr>
          <a:lstStyle/>
          <a:p>
            <a:r>
              <a:rPr lang="en-US"/>
              <a:t>If you’re a physicist: </a:t>
            </a:r>
            <a:r>
              <a:rPr lang="en-US" err="1"/>
              <a:t>Karhunen-Loeve</a:t>
            </a:r>
            <a:r>
              <a:rPr lang="en-US"/>
              <a:t> Expansion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4D6CC7-83DF-C6C6-9685-F920B8614040}"/>
                  </a:ext>
                </a:extLst>
              </p:cNvPr>
              <p:cNvSpPr txBox="1"/>
              <p:nvPr/>
            </p:nvSpPr>
            <p:spPr>
              <a:xfrm>
                <a:off x="838200" y="2619376"/>
                <a:ext cx="8917506" cy="2425792"/>
              </a:xfrm>
              <a:prstGeom prst="rect">
                <a:avLst/>
              </a:prstGeom>
              <a:noFill/>
            </p:spPr>
            <p:txBody>
              <a:bodyPr wrap="none" rtlCol="0">
                <a:spAutoFit/>
              </a:bodyPr>
              <a:lstStyle/>
              <a:p>
                <a:r>
                  <a:rPr lang="en-US"/>
                  <a:t>Assume we wish to project vectors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a:t> onto a single dimension using a unit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a14:m>
                <a:endParaRPr lang="en-US" b="0"/>
              </a:p>
              <a:p>
                <a:endParaRPr lang="en-US"/>
              </a:p>
              <a:p>
                <a:r>
                  <a:rPr lang="en-US"/>
                  <a:t>The projection is computed as: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𝑥</m:t>
                    </m:r>
                  </m:oMath>
                </a14:m>
                <a:endParaRPr lang="en-US" b="0"/>
              </a:p>
              <a:p>
                <a:endParaRPr lang="en-US"/>
              </a:p>
              <a:p>
                <a:endParaRPr lang="en-US"/>
              </a:p>
              <a:p>
                <a:r>
                  <a:rPr lang="en-US"/>
                  <a:t>The variance of the projected data is: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i="1">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1</m:t>
                                </m:r>
                              </m:sub>
                              <m:sup>
                                <m:r>
                                  <a:rPr lang="en-US" i="1">
                                    <a:latin typeface="Cambria Math" panose="02040503050406030204" pitchFamily="18" charset="0"/>
                                  </a:rPr>
                                  <m:t>𝑇</m:t>
                                </m:r>
                              </m:sup>
                            </m:sSub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nary>
                  </m:oMath>
                </a14:m>
                <a:endParaRPr lang="en-US"/>
              </a:p>
              <a:p>
                <a:endParaRPr lang="en-US"/>
              </a:p>
              <a:p>
                <a:r>
                  <a:rPr lang="en-US"/>
                  <a:t>where S is the covariance matrix of the data</a:t>
                </a:r>
              </a:p>
            </p:txBody>
          </p:sp>
        </mc:Choice>
        <mc:Fallback xmlns="">
          <p:sp>
            <p:nvSpPr>
              <p:cNvPr id="4" name="TextBox 3">
                <a:extLst>
                  <a:ext uri="{FF2B5EF4-FFF2-40B4-BE49-F238E27FC236}">
                    <a16:creationId xmlns:a16="http://schemas.microsoft.com/office/drawing/2014/main" id="{D94D6CC7-83DF-C6C6-9685-F920B8614040}"/>
                  </a:ext>
                </a:extLst>
              </p:cNvPr>
              <p:cNvSpPr txBox="1">
                <a:spLocks noRot="1" noChangeAspect="1" noMove="1" noResize="1" noEditPoints="1" noAdjustHandles="1" noChangeArrowheads="1" noChangeShapeType="1" noTextEdit="1"/>
              </p:cNvSpPr>
              <p:nvPr/>
            </p:nvSpPr>
            <p:spPr>
              <a:xfrm>
                <a:off x="838200" y="2619376"/>
                <a:ext cx="8917506" cy="2425792"/>
              </a:xfrm>
              <a:prstGeom prst="rect">
                <a:avLst/>
              </a:prstGeom>
              <a:blipFill>
                <a:blip r:embed="rId2"/>
                <a:stretch>
                  <a:fillRect l="-616" t="-1508" b="-3015"/>
                </a:stretch>
              </a:blipFill>
            </p:spPr>
            <p:txBody>
              <a:bodyPr/>
              <a:lstStyle/>
              <a:p>
                <a:r>
                  <a:rPr lang="en-US">
                    <a:noFill/>
                  </a:rPr>
                  <a:t> </a:t>
                </a:r>
              </a:p>
            </p:txBody>
          </p:sp>
        </mc:Fallback>
      </mc:AlternateContent>
    </p:spTree>
    <p:extLst>
      <p:ext uri="{BB962C8B-B14F-4D97-AF65-F5344CB8AC3E}">
        <p14:creationId xmlns:p14="http://schemas.microsoft.com/office/powerpoint/2010/main" val="36730341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91421-7D02-5BC5-7D1C-F97AD5211954}"/>
              </a:ext>
            </a:extLst>
          </p:cNvPr>
          <p:cNvPicPr>
            <a:picLocks noChangeAspect="1"/>
          </p:cNvPicPr>
          <p:nvPr/>
        </p:nvPicPr>
        <p:blipFill>
          <a:blip r:embed="rId2"/>
          <a:stretch>
            <a:fillRect/>
          </a:stretch>
        </p:blipFill>
        <p:spPr>
          <a:xfrm>
            <a:off x="825898" y="794492"/>
            <a:ext cx="10540203" cy="5035185"/>
          </a:xfrm>
          <a:prstGeom prst="rect">
            <a:avLst/>
          </a:prstGeom>
        </p:spPr>
      </p:pic>
    </p:spTree>
    <p:extLst>
      <p:ext uri="{BB962C8B-B14F-4D97-AF65-F5344CB8AC3E}">
        <p14:creationId xmlns:p14="http://schemas.microsoft.com/office/powerpoint/2010/main" val="24502749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16F14-2B93-F2A4-F6D7-7A28FF9433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A8E02F-A1E5-71FB-09AB-35D25DB2EE1F}"/>
              </a:ext>
            </a:extLst>
          </p:cNvPr>
          <p:cNvSpPr>
            <a:spLocks noGrp="1"/>
          </p:cNvSpPr>
          <p:nvPr>
            <p:ph type="title"/>
          </p:nvPr>
        </p:nvSpPr>
        <p:spPr/>
        <p:txBody>
          <a:bodyPr/>
          <a:lstStyle/>
          <a:p>
            <a:r>
              <a:rPr lang="en-US"/>
              <a:t>Principal Component Analysis – Cont.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CA4B1E-2CB2-1A20-28DE-384747BEA60A}"/>
                  </a:ext>
                </a:extLst>
              </p:cNvPr>
              <p:cNvSpPr txBox="1"/>
              <p:nvPr/>
            </p:nvSpPr>
            <p:spPr>
              <a:xfrm>
                <a:off x="838200" y="1525943"/>
                <a:ext cx="10099089" cy="1760995"/>
              </a:xfrm>
              <a:prstGeom prst="rect">
                <a:avLst/>
              </a:prstGeom>
              <a:noFill/>
            </p:spPr>
            <p:txBody>
              <a:bodyPr wrap="square" rtlCol="0">
                <a:spAutoFit/>
              </a:bodyPr>
              <a:lstStyle/>
              <a:p>
                <a:r>
                  <a:rPr lang="en-US"/>
                  <a:t>We would like to maximize the covariance of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a14:m>
                <a:r>
                  <a:rPr lang="en-US"/>
                  <a:t> with respect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a14:m>
                <a:r>
                  <a:rPr lang="en-US"/>
                  <a:t>, constraining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oMath>
                </a14:m>
                <a:r>
                  <a:rPr lang="en-US"/>
                  <a:t> to a unit  vector (</a:t>
                </a:r>
                <a14:m>
                  <m:oMath xmlns:m="http://schemas.openxmlformats.org/officeDocument/2006/math">
                    <m:sSub>
                      <m:sSubPr>
                        <m:ctrlPr>
                          <a:rPr lang="en-US" i="1" smtClean="0">
                            <a:latin typeface="Cambria Math" panose="02040503050406030204" pitchFamily="18" charset="0"/>
                          </a:rPr>
                        </m:ctrlPr>
                      </m:sSub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a:t>).</a:t>
                </a:r>
              </a:p>
              <a:p>
                <a:endParaRPr lang="en-US"/>
              </a:p>
              <a:p>
                <a:r>
                  <a:rPr lang="en-US"/>
                  <a:t>Introducing a Lagrange multiplier, we can write the optimization problem as:</a:t>
                </a:r>
              </a:p>
              <a:p>
                <a:endParaRPr lang="en-US"/>
              </a:p>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m:oMathPara>
                </a14:m>
                <a:endParaRPr lang="en-US"/>
              </a:p>
            </p:txBody>
          </p:sp>
        </mc:Choice>
        <mc:Fallback xmlns="">
          <p:sp>
            <p:nvSpPr>
              <p:cNvPr id="2" name="TextBox 1">
                <a:extLst>
                  <a:ext uri="{FF2B5EF4-FFF2-40B4-BE49-F238E27FC236}">
                    <a16:creationId xmlns:a16="http://schemas.microsoft.com/office/drawing/2014/main" id="{C7CA4B1E-2CB2-1A20-28DE-384747BEA60A}"/>
                  </a:ext>
                </a:extLst>
              </p:cNvPr>
              <p:cNvSpPr txBox="1">
                <a:spLocks noRot="1" noChangeAspect="1" noMove="1" noResize="1" noEditPoints="1" noAdjustHandles="1" noChangeArrowheads="1" noChangeShapeType="1" noTextEdit="1"/>
              </p:cNvSpPr>
              <p:nvPr/>
            </p:nvSpPr>
            <p:spPr>
              <a:xfrm>
                <a:off x="838200" y="1525943"/>
                <a:ext cx="10099089" cy="1760995"/>
              </a:xfrm>
              <a:prstGeom prst="rect">
                <a:avLst/>
              </a:prstGeom>
              <a:blipFill>
                <a:blip r:embed="rId2"/>
                <a:stretch>
                  <a:fillRect l="-543" t="-13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AAE451-2303-4676-2DD2-69774EC0050C}"/>
                  </a:ext>
                </a:extLst>
              </p:cNvPr>
              <p:cNvSpPr txBox="1"/>
              <p:nvPr/>
            </p:nvSpPr>
            <p:spPr>
              <a:xfrm>
                <a:off x="844819" y="4030506"/>
                <a:ext cx="5251181" cy="369332"/>
              </a:xfrm>
              <a:prstGeom prst="rect">
                <a:avLst/>
              </a:prstGeom>
              <a:noFill/>
            </p:spPr>
            <p:txBody>
              <a:bodyPr wrap="none" rtlCol="0">
                <a:spAutoFit/>
              </a:bodyPr>
              <a:lstStyle/>
              <a:p>
                <a:r>
                  <a:rPr lang="en-US"/>
                  <a:t>Which means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a14:m>
                <a:r>
                  <a:rPr lang="en-US"/>
                  <a:t> is the first eigenvector of S.</a:t>
                </a:r>
              </a:p>
            </p:txBody>
          </p:sp>
        </mc:Choice>
        <mc:Fallback xmlns="">
          <p:sp>
            <p:nvSpPr>
              <p:cNvPr id="5" name="TextBox 4">
                <a:extLst>
                  <a:ext uri="{FF2B5EF4-FFF2-40B4-BE49-F238E27FC236}">
                    <a16:creationId xmlns:a16="http://schemas.microsoft.com/office/drawing/2014/main" id="{C1AAE451-2303-4676-2DD2-69774EC0050C}"/>
                  </a:ext>
                </a:extLst>
              </p:cNvPr>
              <p:cNvSpPr txBox="1">
                <a:spLocks noRot="1" noChangeAspect="1" noMove="1" noResize="1" noEditPoints="1" noAdjustHandles="1" noChangeArrowheads="1" noChangeShapeType="1" noTextEdit="1"/>
              </p:cNvSpPr>
              <p:nvPr/>
            </p:nvSpPr>
            <p:spPr>
              <a:xfrm>
                <a:off x="844819" y="4030506"/>
                <a:ext cx="5251181" cy="369332"/>
              </a:xfrm>
              <a:prstGeom prst="rect">
                <a:avLst/>
              </a:prstGeom>
              <a:blipFill>
                <a:blip r:embed="rId3"/>
                <a:stretch>
                  <a:fillRect l="-1045"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896512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29F82E5-8390-9A82-2FD6-C420869AC9AF}"/>
                  </a:ext>
                </a:extLst>
              </p:cNvPr>
              <p:cNvSpPr>
                <a:spLocks noGrp="1"/>
              </p:cNvSpPr>
              <p:nvPr>
                <p:ph type="body" sz="quarter" idx="10"/>
              </p:nvPr>
            </p:nvSpPr>
            <p:spPr>
              <a:xfrm>
                <a:off x="838200" y="1520687"/>
                <a:ext cx="10994785" cy="3285643"/>
              </a:xfrm>
            </p:spPr>
            <p:txBody>
              <a:bodyPr/>
              <a:lstStyle/>
              <a:p>
                <a:r>
                  <a:rPr lang="en-US"/>
                  <a:t>Two-layered neural network</a:t>
                </a:r>
              </a:p>
              <a:p>
                <a:r>
                  <a:rPr lang="en-US"/>
                  <a:t>Several variants exist</a:t>
                </a:r>
              </a:p>
              <a:p>
                <a:r>
                  <a:rPr lang="en-US"/>
                  <a:t>For example:</a:t>
                </a:r>
              </a:p>
              <a:p>
                <a:pPr lvl="1"/>
                <a:r>
                  <a:rPr lang="en-US"/>
                  <a:t>Given a window of words, e.g., N=[-4, -3, -2, -1, 1, 2, 3, 4]</a:t>
                </a:r>
              </a:p>
              <a:p>
                <a:pPr lvl="1"/>
                <a:r>
                  <a:rPr lang="en-US"/>
                  <a:t>Our objective is to train the model such that we maximize:</a:t>
                </a:r>
              </a:p>
              <a:p>
                <a:pPr marL="576072" lvl="2"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sub>
                        <m:sup/>
                        <m:e>
                          <m:r>
                            <m:rPr>
                              <m:sty m:val="p"/>
                            </m:rPr>
                            <a:rPr lang="en-US" b="0" i="0" smtClean="0">
                              <a:latin typeface="Cambria Math" panose="02040503050406030204" pitchFamily="18" charset="0"/>
                            </a:rPr>
                            <m:t>Pr</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e>
                      </m:nary>
                    </m:oMath>
                  </m:oMathPara>
                </a14:m>
                <a:endParaRPr lang="en-US"/>
              </a:p>
            </p:txBody>
          </p:sp>
        </mc:Choice>
        <mc:Fallback xmlns="">
          <p:sp>
            <p:nvSpPr>
              <p:cNvPr id="2" name="Text Placeholder 1">
                <a:extLst>
                  <a:ext uri="{FF2B5EF4-FFF2-40B4-BE49-F238E27FC236}">
                    <a16:creationId xmlns:a16="http://schemas.microsoft.com/office/drawing/2014/main" id="{A29F82E5-8390-9A82-2FD6-C420869AC9AF}"/>
                  </a:ext>
                </a:extLst>
              </p:cNvPr>
              <p:cNvSpPr>
                <a:spLocks noGrp="1" noRot="1" noChangeAspect="1" noMove="1" noResize="1" noEditPoints="1" noAdjustHandles="1" noChangeArrowheads="1" noChangeShapeType="1" noTextEdit="1"/>
              </p:cNvSpPr>
              <p:nvPr>
                <p:ph type="body" sz="quarter" idx="10"/>
              </p:nvPr>
            </p:nvSpPr>
            <p:spPr>
              <a:xfrm>
                <a:off x="838200" y="1520687"/>
                <a:ext cx="10994785" cy="3285643"/>
              </a:xfrm>
              <a:blipFill>
                <a:blip r:embed="rId2"/>
                <a:stretch>
                  <a:fillRect l="-1498" t="-445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0DA8C45-906D-118E-70B5-05A87D0FA609}"/>
              </a:ext>
            </a:extLst>
          </p:cNvPr>
          <p:cNvSpPr>
            <a:spLocks noGrp="1"/>
          </p:cNvSpPr>
          <p:nvPr>
            <p:ph type="title"/>
          </p:nvPr>
        </p:nvSpPr>
        <p:spPr/>
        <p:txBody>
          <a:bodyPr/>
          <a:lstStyle/>
          <a:p>
            <a:r>
              <a:rPr lang="en-US"/>
              <a:t>Word2Vec</a:t>
            </a:r>
          </a:p>
        </p:txBody>
      </p:sp>
    </p:spTree>
    <p:extLst>
      <p:ext uri="{BB962C8B-B14F-4D97-AF65-F5344CB8AC3E}">
        <p14:creationId xmlns:p14="http://schemas.microsoft.com/office/powerpoint/2010/main" val="273767587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F9E0BF-45F4-8427-6F8D-45E14366F9B6}"/>
              </a:ext>
            </a:extLst>
          </p:cNvPr>
          <p:cNvSpPr txBox="1"/>
          <p:nvPr/>
        </p:nvSpPr>
        <p:spPr>
          <a:xfrm>
            <a:off x="2760286" y="5117068"/>
            <a:ext cx="645113" cy="369332"/>
          </a:xfrm>
          <a:prstGeom prst="rect">
            <a:avLst/>
          </a:prstGeom>
          <a:noFill/>
        </p:spPr>
        <p:txBody>
          <a:bodyPr wrap="none" rtlCol="0">
            <a:spAutoFit/>
          </a:bodyPr>
          <a:lstStyle/>
          <a:p>
            <a:r>
              <a:rPr lang="en-US"/>
              <a:t>PCA</a:t>
            </a:r>
          </a:p>
        </p:txBody>
      </p:sp>
      <p:sp>
        <p:nvSpPr>
          <p:cNvPr id="7" name="TextBox 6">
            <a:extLst>
              <a:ext uri="{FF2B5EF4-FFF2-40B4-BE49-F238E27FC236}">
                <a16:creationId xmlns:a16="http://schemas.microsoft.com/office/drawing/2014/main" id="{FDDBAC5B-9A24-993B-17EF-A625A9E11104}"/>
              </a:ext>
            </a:extLst>
          </p:cNvPr>
          <p:cNvSpPr txBox="1"/>
          <p:nvPr/>
        </p:nvSpPr>
        <p:spPr>
          <a:xfrm>
            <a:off x="8542202" y="5117068"/>
            <a:ext cx="1284582" cy="369332"/>
          </a:xfrm>
          <a:prstGeom prst="rect">
            <a:avLst/>
          </a:prstGeom>
          <a:noFill/>
        </p:spPr>
        <p:txBody>
          <a:bodyPr wrap="none" rtlCol="0">
            <a:spAutoFit/>
          </a:bodyPr>
          <a:lstStyle/>
          <a:p>
            <a:r>
              <a:rPr lang="en-US"/>
              <a:t>Word2Vec</a:t>
            </a:r>
          </a:p>
        </p:txBody>
      </p:sp>
      <p:pic>
        <p:nvPicPr>
          <p:cNvPr id="9" name="Picture 8" descr="A diagram of a person's social network&#10;&#10;Description automatically generated with medium confidence">
            <a:extLst>
              <a:ext uri="{FF2B5EF4-FFF2-40B4-BE49-F238E27FC236}">
                <a16:creationId xmlns:a16="http://schemas.microsoft.com/office/drawing/2014/main" id="{D55760CC-3C41-1D1B-5D9F-5B984104DDCB}"/>
              </a:ext>
            </a:extLst>
          </p:cNvPr>
          <p:cNvPicPr>
            <a:picLocks noChangeAspect="1"/>
          </p:cNvPicPr>
          <p:nvPr/>
        </p:nvPicPr>
        <p:blipFill>
          <a:blip r:embed="rId2"/>
          <a:stretch>
            <a:fillRect/>
          </a:stretch>
        </p:blipFill>
        <p:spPr>
          <a:xfrm>
            <a:off x="6771501" y="664183"/>
            <a:ext cx="4825985" cy="4301261"/>
          </a:xfrm>
          <a:prstGeom prst="rect">
            <a:avLst/>
          </a:prstGeom>
        </p:spPr>
      </p:pic>
      <p:pic>
        <p:nvPicPr>
          <p:cNvPr id="11" name="Picture 10" descr="A graph with words and numbers&#10;&#10;Description automatically generated with medium confidence">
            <a:extLst>
              <a:ext uri="{FF2B5EF4-FFF2-40B4-BE49-F238E27FC236}">
                <a16:creationId xmlns:a16="http://schemas.microsoft.com/office/drawing/2014/main" id="{C3613D41-6DDD-D5A5-3DC1-12B2B02F455A}"/>
              </a:ext>
            </a:extLst>
          </p:cNvPr>
          <p:cNvPicPr>
            <a:picLocks noChangeAspect="1"/>
          </p:cNvPicPr>
          <p:nvPr/>
        </p:nvPicPr>
        <p:blipFill>
          <a:blip r:embed="rId3"/>
          <a:stretch>
            <a:fillRect/>
          </a:stretch>
        </p:blipFill>
        <p:spPr>
          <a:xfrm>
            <a:off x="1224708" y="664183"/>
            <a:ext cx="4692957" cy="4301261"/>
          </a:xfrm>
          <a:prstGeom prst="rect">
            <a:avLst/>
          </a:prstGeom>
        </p:spPr>
      </p:pic>
    </p:spTree>
    <p:extLst>
      <p:ext uri="{BB962C8B-B14F-4D97-AF65-F5344CB8AC3E}">
        <p14:creationId xmlns:p14="http://schemas.microsoft.com/office/powerpoint/2010/main" val="2909349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7613660-375E-F247-D0DE-8E46D02A03BB}"/>
              </a:ext>
            </a:extLst>
          </p:cNvPr>
          <p:cNvSpPr>
            <a:spLocks noGrp="1"/>
          </p:cNvSpPr>
          <p:nvPr>
            <p:ph type="body" sz="quarter" idx="10"/>
          </p:nvPr>
        </p:nvSpPr>
        <p:spPr>
          <a:xfrm>
            <a:off x="956733" y="1690687"/>
            <a:ext cx="10876252" cy="4048801"/>
          </a:xfrm>
        </p:spPr>
        <p:txBody>
          <a:bodyPr/>
          <a:lstStyle/>
          <a:p>
            <a:r>
              <a:rPr lang="en-US" sz="3200"/>
              <a:t>Doc2Vec</a:t>
            </a:r>
          </a:p>
          <a:p>
            <a:endParaRPr lang="en-US" sz="3200"/>
          </a:p>
          <a:p>
            <a:r>
              <a:rPr lang="en-US" sz="3200"/>
              <a:t>Embeddings from Language Models (</a:t>
            </a:r>
            <a:r>
              <a:rPr lang="en-US" sz="3200" err="1"/>
              <a:t>ELMo</a:t>
            </a:r>
            <a:r>
              <a:rPr lang="en-US" sz="3200"/>
              <a:t>): Weight a word relative to other words in its sentence</a:t>
            </a:r>
          </a:p>
          <a:p>
            <a:endParaRPr lang="en-US" sz="3200"/>
          </a:p>
          <a:p>
            <a:r>
              <a:rPr lang="en-US" sz="3200"/>
              <a:t>Bidirectional Encoder Representations from Transformers (BERT): </a:t>
            </a:r>
          </a:p>
          <a:p>
            <a:pPr lvl="1"/>
            <a:r>
              <a:rPr lang="en-US" sz="2000"/>
              <a:t>Prediction of masked tokens + Next sentence prediction</a:t>
            </a:r>
          </a:p>
        </p:txBody>
      </p:sp>
      <p:sp>
        <p:nvSpPr>
          <p:cNvPr id="4" name="Title 3">
            <a:extLst>
              <a:ext uri="{FF2B5EF4-FFF2-40B4-BE49-F238E27FC236}">
                <a16:creationId xmlns:a16="http://schemas.microsoft.com/office/drawing/2014/main" id="{62F5A3DD-1FD9-0BB4-C413-8D52A1A4AD6B}"/>
              </a:ext>
            </a:extLst>
          </p:cNvPr>
          <p:cNvSpPr>
            <a:spLocks noGrp="1"/>
          </p:cNvSpPr>
          <p:nvPr>
            <p:ph type="title"/>
          </p:nvPr>
        </p:nvSpPr>
        <p:spPr/>
        <p:txBody>
          <a:bodyPr/>
          <a:lstStyle/>
          <a:p>
            <a:r>
              <a:rPr lang="en-US"/>
              <a:t>Other algorithms</a:t>
            </a:r>
          </a:p>
        </p:txBody>
      </p:sp>
      <p:sp>
        <p:nvSpPr>
          <p:cNvPr id="3" name="Slide Number Placeholder 2">
            <a:extLst>
              <a:ext uri="{FF2B5EF4-FFF2-40B4-BE49-F238E27FC236}">
                <a16:creationId xmlns:a16="http://schemas.microsoft.com/office/drawing/2014/main" id="{3903D30D-E6F9-580F-DB5F-E46E58E7AB0E}"/>
              </a:ext>
            </a:extLst>
          </p:cNvPr>
          <p:cNvSpPr>
            <a:spLocks noGrp="1"/>
          </p:cNvSpPr>
          <p:nvPr>
            <p:ph type="sldNum" sz="quarter" idx="4294967295"/>
          </p:nvPr>
        </p:nvSpPr>
        <p:spPr>
          <a:xfrm>
            <a:off x="11347704" y="6181344"/>
            <a:ext cx="670560" cy="676656"/>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2900" b="1" kern="1200">
                <a:solidFill>
                  <a:schemeClr val="tx2">
                    <a:alpha val="7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58A7CE-F400-7B46-9E16-10D36E8C32FD}" type="slidenum">
              <a:rPr lang="en-US" smtClean="0"/>
              <a:pPr/>
              <a:t>133</a:t>
            </a:fld>
            <a:endParaRPr lang="en-US"/>
          </a:p>
        </p:txBody>
      </p:sp>
    </p:spTree>
    <p:extLst>
      <p:ext uri="{BB962C8B-B14F-4D97-AF65-F5344CB8AC3E}">
        <p14:creationId xmlns:p14="http://schemas.microsoft.com/office/powerpoint/2010/main" val="404466762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F29C47-927E-1932-1187-0B59FF61E024}"/>
              </a:ext>
            </a:extLst>
          </p:cNvPr>
          <p:cNvSpPr>
            <a:spLocks noGrp="1"/>
          </p:cNvSpPr>
          <p:nvPr>
            <p:ph type="title"/>
          </p:nvPr>
        </p:nvSpPr>
        <p:spPr/>
        <p:txBody>
          <a:bodyPr/>
          <a:lstStyle/>
          <a:p>
            <a:r>
              <a:rPr lang="en-US"/>
              <a:t>Labeling data using LLMs</a:t>
            </a:r>
            <a:endParaRPr lang="en-IL"/>
          </a:p>
        </p:txBody>
      </p:sp>
      <p:pic>
        <p:nvPicPr>
          <p:cNvPr id="5" name="Picture 4">
            <a:extLst>
              <a:ext uri="{FF2B5EF4-FFF2-40B4-BE49-F238E27FC236}">
                <a16:creationId xmlns:a16="http://schemas.microsoft.com/office/drawing/2014/main" id="{6B943443-7C50-FCF1-271D-B9A8E3E77691}"/>
              </a:ext>
            </a:extLst>
          </p:cNvPr>
          <p:cNvPicPr>
            <a:picLocks noChangeAspect="1"/>
          </p:cNvPicPr>
          <p:nvPr/>
        </p:nvPicPr>
        <p:blipFill>
          <a:blip r:embed="rId2"/>
          <a:stretch>
            <a:fillRect/>
          </a:stretch>
        </p:blipFill>
        <p:spPr>
          <a:xfrm>
            <a:off x="2190750" y="2179370"/>
            <a:ext cx="7415868" cy="3697406"/>
          </a:xfrm>
          <a:prstGeom prst="rect">
            <a:avLst/>
          </a:prstGeom>
        </p:spPr>
      </p:pic>
    </p:spTree>
    <p:extLst>
      <p:ext uri="{BB962C8B-B14F-4D97-AF65-F5344CB8AC3E}">
        <p14:creationId xmlns:p14="http://schemas.microsoft.com/office/powerpoint/2010/main" val="3928670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F2A9176-8ED9-8767-E360-96EEE10D60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5510A9-2F8E-FC08-3E7E-8C3A1D39AACA}"/>
              </a:ext>
            </a:extLst>
          </p:cNvPr>
          <p:cNvSpPr>
            <a:spLocks noGrp="1"/>
          </p:cNvSpPr>
          <p:nvPr>
            <p:ph type="title"/>
          </p:nvPr>
        </p:nvSpPr>
        <p:spPr/>
        <p:txBody>
          <a:bodyPr/>
          <a:lstStyle/>
          <a:p>
            <a:r>
              <a:rPr lang="en-US"/>
              <a:t>Elad</a:t>
            </a:r>
            <a:endParaRPr lang="en-IL"/>
          </a:p>
        </p:txBody>
      </p:sp>
    </p:spTree>
    <p:extLst>
      <p:ext uri="{BB962C8B-B14F-4D97-AF65-F5344CB8AC3E}">
        <p14:creationId xmlns:p14="http://schemas.microsoft.com/office/powerpoint/2010/main" val="2500412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ECF0A-B4A0-409F-D0CA-69CF5715DE66}"/>
              </a:ext>
            </a:extLst>
          </p:cNvPr>
          <p:cNvSpPr>
            <a:spLocks noGrp="1"/>
          </p:cNvSpPr>
          <p:nvPr>
            <p:ph type="title"/>
          </p:nvPr>
        </p:nvSpPr>
        <p:spPr/>
        <p:txBody>
          <a:bodyPr/>
          <a:lstStyle/>
          <a:p>
            <a:r>
              <a:rPr lang="en-US"/>
              <a:t>Examples of use</a:t>
            </a:r>
            <a:endParaRPr lang="en-IL"/>
          </a:p>
        </p:txBody>
      </p:sp>
      <p:pic>
        <p:nvPicPr>
          <p:cNvPr id="4" name="Picture 3">
            <a:extLst>
              <a:ext uri="{FF2B5EF4-FFF2-40B4-BE49-F238E27FC236}">
                <a16:creationId xmlns:a16="http://schemas.microsoft.com/office/drawing/2014/main" id="{EF67731F-ED66-60FD-0395-C51ABAFA8C33}"/>
              </a:ext>
            </a:extLst>
          </p:cNvPr>
          <p:cNvPicPr>
            <a:picLocks noChangeAspect="1"/>
          </p:cNvPicPr>
          <p:nvPr/>
        </p:nvPicPr>
        <p:blipFill>
          <a:blip r:embed="rId2"/>
          <a:stretch>
            <a:fillRect/>
          </a:stretch>
        </p:blipFill>
        <p:spPr>
          <a:xfrm>
            <a:off x="0" y="1905000"/>
            <a:ext cx="6324081" cy="3879026"/>
          </a:xfrm>
          <a:prstGeom prst="rect">
            <a:avLst/>
          </a:prstGeom>
        </p:spPr>
      </p:pic>
      <p:sp>
        <p:nvSpPr>
          <p:cNvPr id="5" name="TextBox 4">
            <a:extLst>
              <a:ext uri="{FF2B5EF4-FFF2-40B4-BE49-F238E27FC236}">
                <a16:creationId xmlns:a16="http://schemas.microsoft.com/office/drawing/2014/main" id="{4AEFCEE5-6396-9BBA-9E36-4274EB0B421D}"/>
              </a:ext>
            </a:extLst>
          </p:cNvPr>
          <p:cNvSpPr txBox="1"/>
          <p:nvPr/>
        </p:nvSpPr>
        <p:spPr>
          <a:xfrm>
            <a:off x="2314576" y="1690688"/>
            <a:ext cx="1492909" cy="369332"/>
          </a:xfrm>
          <a:prstGeom prst="rect">
            <a:avLst/>
          </a:prstGeom>
          <a:noFill/>
        </p:spPr>
        <p:txBody>
          <a:bodyPr wrap="none" rtlCol="0">
            <a:spAutoFit/>
          </a:bodyPr>
          <a:lstStyle/>
          <a:p>
            <a:r>
              <a:rPr lang="en-US"/>
              <a:t>RSV incidence</a:t>
            </a:r>
            <a:endParaRPr lang="en-IL"/>
          </a:p>
        </p:txBody>
      </p:sp>
      <p:sp>
        <p:nvSpPr>
          <p:cNvPr id="7" name="TextBox 6">
            <a:extLst>
              <a:ext uri="{FF2B5EF4-FFF2-40B4-BE49-F238E27FC236}">
                <a16:creationId xmlns:a16="http://schemas.microsoft.com/office/drawing/2014/main" id="{3DD8492C-B303-DA8A-2F19-E52F9BB598A7}"/>
              </a:ext>
            </a:extLst>
          </p:cNvPr>
          <p:cNvSpPr txBox="1"/>
          <p:nvPr/>
        </p:nvSpPr>
        <p:spPr>
          <a:xfrm>
            <a:off x="838200" y="5379302"/>
            <a:ext cx="6143624" cy="430887"/>
          </a:xfrm>
          <a:prstGeom prst="rect">
            <a:avLst/>
          </a:prstGeom>
          <a:noFill/>
        </p:spPr>
        <p:txBody>
          <a:bodyPr wrap="square">
            <a:spAutoFit/>
          </a:bodyPr>
          <a:lstStyle/>
          <a:p>
            <a:r>
              <a:rPr lang="en-US" sz="1100" b="0" i="0">
                <a:solidFill>
                  <a:srgbClr val="333333"/>
                </a:solidFill>
                <a:effectLst/>
                <a:latin typeface="Helvetica Neue"/>
              </a:rPr>
              <a:t>E. Oren, J. Frere, E. Yom-Tov, E. Yom-Tov (2018) "</a:t>
            </a:r>
            <a:r>
              <a:rPr lang="en-US" sz="1100" b="0" i="0" u="none" strike="noStrike">
                <a:solidFill>
                  <a:srgbClr val="428BCA"/>
                </a:solidFill>
                <a:effectLst/>
                <a:latin typeface="Helvetica Neue"/>
                <a:hlinkClick r:id="rId3"/>
              </a:rPr>
              <a:t>Respiratory Syncytial Virus tracking using Internet Search Engine Data</a:t>
            </a:r>
            <a:r>
              <a:rPr lang="en-US" sz="1100" b="0" i="0">
                <a:solidFill>
                  <a:srgbClr val="333333"/>
                </a:solidFill>
                <a:effectLst/>
                <a:latin typeface="Helvetica Neue"/>
              </a:rPr>
              <a:t>" </a:t>
            </a:r>
            <a:r>
              <a:rPr lang="en-US" sz="1100" b="0" i="1">
                <a:solidFill>
                  <a:srgbClr val="333333"/>
                </a:solidFill>
                <a:effectLst/>
                <a:latin typeface="Helvetica Neue"/>
              </a:rPr>
              <a:t>BMC Public Health</a:t>
            </a:r>
            <a:r>
              <a:rPr lang="en-US" sz="1100" b="0" i="0">
                <a:solidFill>
                  <a:srgbClr val="333333"/>
                </a:solidFill>
                <a:effectLst/>
                <a:latin typeface="Helvetica Neue"/>
              </a:rPr>
              <a:t> 18(1):455</a:t>
            </a:r>
            <a:endParaRPr lang="en-IL" sz="1100"/>
          </a:p>
        </p:txBody>
      </p:sp>
      <p:pic>
        <p:nvPicPr>
          <p:cNvPr id="8" name="Picture 7">
            <a:extLst>
              <a:ext uri="{FF2B5EF4-FFF2-40B4-BE49-F238E27FC236}">
                <a16:creationId xmlns:a16="http://schemas.microsoft.com/office/drawing/2014/main" id="{8594C55B-892A-49B2-8DB4-6D2867252DF9}"/>
              </a:ext>
            </a:extLst>
          </p:cNvPr>
          <p:cNvPicPr>
            <a:picLocks noChangeAspect="1"/>
          </p:cNvPicPr>
          <p:nvPr/>
        </p:nvPicPr>
        <p:blipFill>
          <a:blip r:embed="rId4"/>
          <a:stretch>
            <a:fillRect/>
          </a:stretch>
        </p:blipFill>
        <p:spPr>
          <a:xfrm>
            <a:off x="7211441" y="2060020"/>
            <a:ext cx="4142359" cy="3024187"/>
          </a:xfrm>
          <a:prstGeom prst="rect">
            <a:avLst/>
          </a:prstGeom>
        </p:spPr>
      </p:pic>
    </p:spTree>
    <p:extLst>
      <p:ext uri="{BB962C8B-B14F-4D97-AF65-F5344CB8AC3E}">
        <p14:creationId xmlns:p14="http://schemas.microsoft.com/office/powerpoint/2010/main" val="1723450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D67F4B-6686-3DB6-7E42-DDAB19E500CB}"/>
              </a:ext>
            </a:extLst>
          </p:cNvPr>
          <p:cNvPicPr>
            <a:picLocks noChangeAspect="1"/>
          </p:cNvPicPr>
          <p:nvPr/>
        </p:nvPicPr>
        <p:blipFill>
          <a:blip r:embed="rId2"/>
          <a:stretch>
            <a:fillRect/>
          </a:stretch>
        </p:blipFill>
        <p:spPr>
          <a:xfrm>
            <a:off x="818750" y="952188"/>
            <a:ext cx="3796406" cy="2962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64132192-A0FB-77D1-8BB8-77E670BDD342}"/>
              </a:ext>
            </a:extLst>
          </p:cNvPr>
          <p:cNvPicPr>
            <a:picLocks noChangeAspect="1"/>
          </p:cNvPicPr>
          <p:nvPr/>
        </p:nvPicPr>
        <p:blipFill>
          <a:blip r:embed="rId3"/>
          <a:stretch>
            <a:fillRect/>
          </a:stretch>
        </p:blipFill>
        <p:spPr>
          <a:xfrm>
            <a:off x="4947774" y="3429000"/>
            <a:ext cx="6639852" cy="22005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79367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67F73-5AEE-3452-17F9-AC3C99B2514A}"/>
              </a:ext>
            </a:extLst>
          </p:cNvPr>
          <p:cNvSpPr>
            <a:spLocks noGrp="1"/>
          </p:cNvSpPr>
          <p:nvPr>
            <p:ph type="title"/>
          </p:nvPr>
        </p:nvSpPr>
        <p:spPr/>
        <p:txBody>
          <a:bodyPr/>
          <a:lstStyle/>
          <a:p>
            <a:r>
              <a:rPr lang="en-US"/>
              <a:t>Individual-level data</a:t>
            </a:r>
            <a:endParaRPr lang="en-IL"/>
          </a:p>
        </p:txBody>
      </p:sp>
      <p:sp>
        <p:nvSpPr>
          <p:cNvPr id="3" name="Content Placeholder 2">
            <a:extLst>
              <a:ext uri="{FF2B5EF4-FFF2-40B4-BE49-F238E27FC236}">
                <a16:creationId xmlns:a16="http://schemas.microsoft.com/office/drawing/2014/main" id="{4EC5623F-5851-7EEF-CC51-31A8939F9EB5}"/>
              </a:ext>
            </a:extLst>
          </p:cNvPr>
          <p:cNvSpPr>
            <a:spLocks noGrp="1"/>
          </p:cNvSpPr>
          <p:nvPr>
            <p:ph idx="1"/>
          </p:nvPr>
        </p:nvSpPr>
        <p:spPr/>
        <p:txBody>
          <a:bodyPr/>
          <a:lstStyle/>
          <a:p>
            <a:r>
              <a:rPr lang="en-US"/>
              <a:t>Public-free: Reddit</a:t>
            </a:r>
          </a:p>
          <a:p>
            <a:r>
              <a:rPr lang="en-US"/>
              <a:t>Public-paid: Twitter (Access was free, and is now restricted)</a:t>
            </a:r>
          </a:p>
          <a:p>
            <a:r>
              <a:rPr lang="en-US"/>
              <a:t>Private-free: Contributed data</a:t>
            </a:r>
            <a:endParaRPr lang="en-IL"/>
          </a:p>
        </p:txBody>
      </p:sp>
    </p:spTree>
    <p:extLst>
      <p:ext uri="{BB962C8B-B14F-4D97-AF65-F5344CB8AC3E}">
        <p14:creationId xmlns:p14="http://schemas.microsoft.com/office/powerpoint/2010/main" val="228833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6A51-0207-EDAF-B5F5-4A87C1E19DEC}"/>
              </a:ext>
            </a:extLst>
          </p:cNvPr>
          <p:cNvSpPr>
            <a:spLocks noGrp="1"/>
          </p:cNvSpPr>
          <p:nvPr>
            <p:ph type="title"/>
          </p:nvPr>
        </p:nvSpPr>
        <p:spPr/>
        <p:txBody>
          <a:bodyPr/>
          <a:lstStyle/>
          <a:p>
            <a:r>
              <a:rPr lang="en-US"/>
              <a:t>Reddit</a:t>
            </a:r>
            <a:endParaRPr lang="en-IL"/>
          </a:p>
        </p:txBody>
      </p:sp>
      <p:sp>
        <p:nvSpPr>
          <p:cNvPr id="3" name="Content Placeholder 2">
            <a:extLst>
              <a:ext uri="{FF2B5EF4-FFF2-40B4-BE49-F238E27FC236}">
                <a16:creationId xmlns:a16="http://schemas.microsoft.com/office/drawing/2014/main" id="{5573F90D-F7EA-7BEC-2454-2C1CB44DFBDD}"/>
              </a:ext>
            </a:extLst>
          </p:cNvPr>
          <p:cNvSpPr>
            <a:spLocks noGrp="1"/>
          </p:cNvSpPr>
          <p:nvPr>
            <p:ph idx="1"/>
          </p:nvPr>
        </p:nvSpPr>
        <p:spPr/>
        <p:txBody>
          <a:bodyPr/>
          <a:lstStyle/>
          <a:p>
            <a:r>
              <a:rPr lang="en-US"/>
              <a:t>Since 2005</a:t>
            </a:r>
          </a:p>
          <a:p>
            <a:r>
              <a:rPr lang="en-US"/>
              <a:t>73.1 million daily active users (December 2023)</a:t>
            </a:r>
          </a:p>
          <a:p>
            <a:r>
              <a:rPr lang="en-US"/>
              <a:t>Organized around groups of shared interest (a.k.a. subreddits)</a:t>
            </a:r>
            <a:endParaRPr lang="en-IL"/>
          </a:p>
        </p:txBody>
      </p:sp>
      <p:pic>
        <p:nvPicPr>
          <p:cNvPr id="7" name="Picture 6">
            <a:extLst>
              <a:ext uri="{FF2B5EF4-FFF2-40B4-BE49-F238E27FC236}">
                <a16:creationId xmlns:a16="http://schemas.microsoft.com/office/drawing/2014/main" id="{F54E70CE-329E-941C-BE75-98B44B38289D}"/>
              </a:ext>
            </a:extLst>
          </p:cNvPr>
          <p:cNvPicPr>
            <a:picLocks noChangeAspect="1"/>
          </p:cNvPicPr>
          <p:nvPr/>
        </p:nvPicPr>
        <p:blipFill>
          <a:blip r:embed="rId2"/>
          <a:stretch>
            <a:fillRect/>
          </a:stretch>
        </p:blipFill>
        <p:spPr>
          <a:xfrm>
            <a:off x="1591734" y="3708075"/>
            <a:ext cx="2044907" cy="195314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C7703A8-97C4-18EC-77D6-35574ECDF222}"/>
              </a:ext>
            </a:extLst>
          </p:cNvPr>
          <p:cNvPicPr>
            <a:picLocks noChangeAspect="1"/>
          </p:cNvPicPr>
          <p:nvPr/>
        </p:nvPicPr>
        <p:blipFill>
          <a:blip r:embed="rId3"/>
          <a:stretch>
            <a:fillRect/>
          </a:stretch>
        </p:blipFill>
        <p:spPr>
          <a:xfrm>
            <a:off x="4278063" y="3702047"/>
            <a:ext cx="2240376" cy="195314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9C0315C-38F0-8028-9DD8-A1ABD6F7002D}"/>
              </a:ext>
            </a:extLst>
          </p:cNvPr>
          <p:cNvPicPr>
            <a:picLocks noChangeAspect="1"/>
          </p:cNvPicPr>
          <p:nvPr/>
        </p:nvPicPr>
        <p:blipFill>
          <a:blip r:embed="rId4"/>
          <a:stretch>
            <a:fillRect/>
          </a:stretch>
        </p:blipFill>
        <p:spPr>
          <a:xfrm>
            <a:off x="7159861" y="3676791"/>
            <a:ext cx="1814512" cy="19784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3510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5C4D-D975-8378-40E6-F857B832B628}"/>
              </a:ext>
            </a:extLst>
          </p:cNvPr>
          <p:cNvSpPr>
            <a:spLocks noGrp="1"/>
          </p:cNvSpPr>
          <p:nvPr>
            <p:ph type="title"/>
          </p:nvPr>
        </p:nvSpPr>
        <p:spPr/>
        <p:txBody>
          <a:bodyPr/>
          <a:lstStyle/>
          <a:p>
            <a:r>
              <a:rPr lang="en-US"/>
              <a:t>Age and gender distribution on Reddit</a:t>
            </a:r>
            <a:endParaRPr lang="en-IL"/>
          </a:p>
        </p:txBody>
      </p:sp>
      <p:graphicFrame>
        <p:nvGraphicFramePr>
          <p:cNvPr id="6" name="Content Placeholder 5">
            <a:extLst>
              <a:ext uri="{FF2B5EF4-FFF2-40B4-BE49-F238E27FC236}">
                <a16:creationId xmlns:a16="http://schemas.microsoft.com/office/drawing/2014/main" id="{502308F7-1E0B-2059-E68F-76A489A615F0}"/>
              </a:ext>
            </a:extLst>
          </p:cNvPr>
          <p:cNvGraphicFramePr>
            <a:graphicFrameLocks noGrp="1"/>
          </p:cNvGraphicFramePr>
          <p:nvPr>
            <p:ph idx="1"/>
            <p:extLst>
              <p:ext uri="{D42A27DB-BD31-4B8C-83A1-F6EECF244321}">
                <p14:modId xmlns:p14="http://schemas.microsoft.com/office/powerpoint/2010/main" val="855641434"/>
              </p:ext>
            </p:extLst>
          </p:nvPr>
        </p:nvGraphicFramePr>
        <p:xfrm>
          <a:off x="2106385" y="1690688"/>
          <a:ext cx="7979229" cy="4351338"/>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7C7E377A-4C8F-3309-20C6-6B107BCBBB1A}"/>
              </a:ext>
            </a:extLst>
          </p:cNvPr>
          <p:cNvPicPr>
            <a:picLocks noChangeAspect="1"/>
          </p:cNvPicPr>
          <p:nvPr/>
        </p:nvPicPr>
        <p:blipFill>
          <a:blip r:embed="rId3"/>
          <a:stretch>
            <a:fillRect/>
          </a:stretch>
        </p:blipFill>
        <p:spPr>
          <a:xfrm>
            <a:off x="7996334" y="1579558"/>
            <a:ext cx="3809990" cy="9858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361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37DF4A-4043-71FC-C6BD-192B5B08F98C}"/>
              </a:ext>
            </a:extLst>
          </p:cNvPr>
          <p:cNvSpPr>
            <a:spLocks noGrp="1"/>
          </p:cNvSpPr>
          <p:nvPr>
            <p:ph type="title"/>
          </p:nvPr>
        </p:nvSpPr>
        <p:spPr/>
        <p:txBody>
          <a:bodyPr/>
          <a:lstStyle/>
          <a:p>
            <a:r>
              <a:rPr lang="en-US"/>
              <a:t>Ingemar</a:t>
            </a:r>
            <a:endParaRPr lang="en-IL"/>
          </a:p>
        </p:txBody>
      </p:sp>
    </p:spTree>
    <p:extLst>
      <p:ext uri="{BB962C8B-B14F-4D97-AF65-F5344CB8AC3E}">
        <p14:creationId xmlns:p14="http://schemas.microsoft.com/office/powerpoint/2010/main" val="4247483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08F8-09E6-FD70-C942-C90D7CF99EF3}"/>
              </a:ext>
            </a:extLst>
          </p:cNvPr>
          <p:cNvSpPr>
            <a:spLocks noGrp="1"/>
          </p:cNvSpPr>
          <p:nvPr>
            <p:ph type="title"/>
          </p:nvPr>
        </p:nvSpPr>
        <p:spPr/>
        <p:txBody>
          <a:bodyPr/>
          <a:lstStyle/>
          <a:p>
            <a:r>
              <a:rPr lang="en-US"/>
              <a:t>Reddit</a:t>
            </a:r>
            <a:endParaRPr lang="en-IL"/>
          </a:p>
        </p:txBody>
      </p:sp>
      <p:sp>
        <p:nvSpPr>
          <p:cNvPr id="3" name="Content Placeholder 2">
            <a:extLst>
              <a:ext uri="{FF2B5EF4-FFF2-40B4-BE49-F238E27FC236}">
                <a16:creationId xmlns:a16="http://schemas.microsoft.com/office/drawing/2014/main" id="{0D4A98DE-190A-2E7A-D60C-29A25540BA7C}"/>
              </a:ext>
            </a:extLst>
          </p:cNvPr>
          <p:cNvSpPr>
            <a:spLocks noGrp="1"/>
          </p:cNvSpPr>
          <p:nvPr>
            <p:ph idx="1"/>
          </p:nvPr>
        </p:nvSpPr>
        <p:spPr/>
        <p:txBody>
          <a:bodyPr/>
          <a:lstStyle/>
          <a:p>
            <a:pPr marL="0" indent="0">
              <a:buNone/>
            </a:pPr>
            <a:r>
              <a:rPr lang="en-US"/>
              <a:t>There are (at least) four options to download individual-level data:</a:t>
            </a:r>
          </a:p>
          <a:p>
            <a:r>
              <a:rPr lang="en-US"/>
              <a:t>Python Reddit API: </a:t>
            </a:r>
            <a:r>
              <a:rPr lang="en-US">
                <a:hlinkClick r:id="rId2"/>
              </a:rPr>
              <a:t>https://www.reddit.com/dev/api/</a:t>
            </a:r>
            <a:r>
              <a:rPr lang="en-US"/>
              <a:t>  </a:t>
            </a:r>
          </a:p>
          <a:p>
            <a:r>
              <a:rPr lang="en-US" err="1"/>
              <a:t>Pushshift</a:t>
            </a:r>
            <a:r>
              <a:rPr lang="en-US"/>
              <a:t> files</a:t>
            </a:r>
          </a:p>
          <a:p>
            <a:pPr lvl="1"/>
            <a:r>
              <a:rPr lang="en-US"/>
              <a:t>See torrent at https://www.reddit.com/r/pushshift/</a:t>
            </a:r>
          </a:p>
          <a:p>
            <a:r>
              <a:rPr lang="en-US"/>
              <a:t>The Python Reddit API Wrapper (PRAW)</a:t>
            </a:r>
          </a:p>
          <a:p>
            <a:pPr lvl="1"/>
            <a:r>
              <a:rPr lang="en-US"/>
              <a:t>https://praw.readthedocs.io/en/stable</a:t>
            </a:r>
          </a:p>
          <a:p>
            <a:r>
              <a:rPr lang="en-US"/>
              <a:t>Arctic Shift (works from the </a:t>
            </a:r>
            <a:r>
              <a:rPr lang="en-US" err="1"/>
              <a:t>PushShift</a:t>
            </a:r>
            <a:r>
              <a:rPr lang="en-US"/>
              <a:t> files)</a:t>
            </a:r>
          </a:p>
          <a:p>
            <a:pPr lvl="1"/>
            <a:r>
              <a:rPr lang="en-US"/>
              <a:t>https://arctic-shift.photon-reddit.com/  </a:t>
            </a:r>
          </a:p>
          <a:p>
            <a:r>
              <a:rPr lang="en-US"/>
              <a:t>(</a:t>
            </a:r>
            <a:r>
              <a:rPr lang="en-US" err="1"/>
              <a:t>Pushshift</a:t>
            </a:r>
            <a:r>
              <a:rPr lang="en-US"/>
              <a:t> API is deprecated as of 2023)</a:t>
            </a:r>
          </a:p>
          <a:p>
            <a:endParaRPr lang="en-IL"/>
          </a:p>
        </p:txBody>
      </p:sp>
    </p:spTree>
    <p:extLst>
      <p:ext uri="{BB962C8B-B14F-4D97-AF65-F5344CB8AC3E}">
        <p14:creationId xmlns:p14="http://schemas.microsoft.com/office/powerpoint/2010/main" val="1817909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8F76-9DBB-C679-7C11-CEDCA8B3BAE0}"/>
              </a:ext>
            </a:extLst>
          </p:cNvPr>
          <p:cNvSpPr>
            <a:spLocks noGrp="1"/>
          </p:cNvSpPr>
          <p:nvPr>
            <p:ph type="title"/>
          </p:nvPr>
        </p:nvSpPr>
        <p:spPr/>
        <p:txBody>
          <a:bodyPr/>
          <a:lstStyle/>
          <a:p>
            <a:r>
              <a:rPr lang="en-US"/>
              <a:t>Examples of use</a:t>
            </a:r>
            <a:endParaRPr lang="en-IL"/>
          </a:p>
        </p:txBody>
      </p:sp>
      <p:pic>
        <p:nvPicPr>
          <p:cNvPr id="5" name="Picture 4">
            <a:extLst>
              <a:ext uri="{FF2B5EF4-FFF2-40B4-BE49-F238E27FC236}">
                <a16:creationId xmlns:a16="http://schemas.microsoft.com/office/drawing/2014/main" id="{4FE1819E-91BD-D1E3-20AC-6FAA4E291BEE}"/>
              </a:ext>
            </a:extLst>
          </p:cNvPr>
          <p:cNvPicPr>
            <a:picLocks noChangeAspect="1"/>
          </p:cNvPicPr>
          <p:nvPr/>
        </p:nvPicPr>
        <p:blipFill>
          <a:blip r:embed="rId2"/>
          <a:stretch>
            <a:fillRect/>
          </a:stretch>
        </p:blipFill>
        <p:spPr>
          <a:xfrm>
            <a:off x="838200" y="1690688"/>
            <a:ext cx="5198935" cy="23098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Chart 5">
            <a:extLst>
              <a:ext uri="{FF2B5EF4-FFF2-40B4-BE49-F238E27FC236}">
                <a16:creationId xmlns:a16="http://schemas.microsoft.com/office/drawing/2014/main" id="{5DCF42E5-1575-1C25-A859-F1BF861041DC}"/>
              </a:ext>
            </a:extLst>
          </p:cNvPr>
          <p:cNvGraphicFramePr>
            <a:graphicFrameLocks/>
          </p:cNvGraphicFramePr>
          <p:nvPr>
            <p:extLst>
              <p:ext uri="{D42A27DB-BD31-4B8C-83A1-F6EECF244321}">
                <p14:modId xmlns:p14="http://schemas.microsoft.com/office/powerpoint/2010/main" val="2487939530"/>
              </p:ext>
            </p:extLst>
          </p:nvPr>
        </p:nvGraphicFramePr>
        <p:xfrm>
          <a:off x="6448425" y="2250281"/>
          <a:ext cx="5495925" cy="40147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56217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87AD8C-20DA-5AAC-5B55-69AA4FB3180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D20558-2107-1EF0-35EC-8CF372655E03}"/>
              </a:ext>
            </a:extLst>
          </p:cNvPr>
          <p:cNvSpPr>
            <a:spLocks noGrp="1"/>
          </p:cNvSpPr>
          <p:nvPr>
            <p:ph type="title"/>
          </p:nvPr>
        </p:nvSpPr>
        <p:spPr/>
        <p:txBody>
          <a:bodyPr/>
          <a:lstStyle/>
          <a:p>
            <a:r>
              <a:rPr lang="en-US"/>
              <a:t>Ingemar</a:t>
            </a:r>
            <a:endParaRPr lang="en-IL"/>
          </a:p>
        </p:txBody>
      </p:sp>
    </p:spTree>
    <p:extLst>
      <p:ext uri="{BB962C8B-B14F-4D97-AF65-F5344CB8AC3E}">
        <p14:creationId xmlns:p14="http://schemas.microsoft.com/office/powerpoint/2010/main" val="3228183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7AC56-8EA0-720D-7D07-AC77359E6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BF454-6CF9-AEC4-CE46-9A54682723DB}"/>
              </a:ext>
            </a:extLst>
          </p:cNvPr>
          <p:cNvSpPr>
            <a:spLocks noGrp="1"/>
          </p:cNvSpPr>
          <p:nvPr>
            <p:ph type="title"/>
          </p:nvPr>
        </p:nvSpPr>
        <p:spPr/>
        <p:txBody>
          <a:bodyPr/>
          <a:lstStyle/>
          <a:p>
            <a:r>
              <a:rPr lang="en-US"/>
              <a:t>Individual-level data</a:t>
            </a:r>
            <a:endParaRPr lang="en-IL"/>
          </a:p>
        </p:txBody>
      </p:sp>
      <p:sp>
        <p:nvSpPr>
          <p:cNvPr id="3" name="Content Placeholder 2">
            <a:extLst>
              <a:ext uri="{FF2B5EF4-FFF2-40B4-BE49-F238E27FC236}">
                <a16:creationId xmlns:a16="http://schemas.microsoft.com/office/drawing/2014/main" id="{54A7107D-03FF-FD24-71A8-73EFEC48D1D1}"/>
              </a:ext>
            </a:extLst>
          </p:cNvPr>
          <p:cNvSpPr>
            <a:spLocks noGrp="1"/>
          </p:cNvSpPr>
          <p:nvPr>
            <p:ph idx="1"/>
          </p:nvPr>
        </p:nvSpPr>
        <p:spPr/>
        <p:txBody>
          <a:bodyPr vert="horz" lIns="91440" tIns="45720" rIns="91440" bIns="45720" rtlCol="0" anchor="t">
            <a:normAutofit/>
          </a:bodyPr>
          <a:lstStyle/>
          <a:p>
            <a:r>
              <a:rPr lang="en-US"/>
              <a:t>Public-free: Reddit</a:t>
            </a:r>
          </a:p>
          <a:p>
            <a:r>
              <a:rPr lang="en-US"/>
              <a:t>Public-paid: Twitter (Access was free, and is now restricted)</a:t>
            </a:r>
          </a:p>
          <a:p>
            <a:r>
              <a:rPr lang="en-US" b="1"/>
              <a:t>Private-free: Contributed data</a:t>
            </a:r>
            <a:endParaRPr lang="en-IL" b="1"/>
          </a:p>
        </p:txBody>
      </p:sp>
    </p:spTree>
    <p:extLst>
      <p:ext uri="{BB962C8B-B14F-4D97-AF65-F5344CB8AC3E}">
        <p14:creationId xmlns:p14="http://schemas.microsoft.com/office/powerpoint/2010/main" val="66546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95A0-F613-2F11-553F-67694879DB0C}"/>
              </a:ext>
            </a:extLst>
          </p:cNvPr>
          <p:cNvSpPr>
            <a:spLocks noGrp="1"/>
          </p:cNvSpPr>
          <p:nvPr>
            <p:ph type="title"/>
          </p:nvPr>
        </p:nvSpPr>
        <p:spPr/>
        <p:txBody>
          <a:bodyPr/>
          <a:lstStyle/>
          <a:p>
            <a:r>
              <a:rPr lang="en-US"/>
              <a:t>Contributed data</a:t>
            </a:r>
            <a:endParaRPr lang="en-IL"/>
          </a:p>
        </p:txBody>
      </p:sp>
      <p:sp>
        <p:nvSpPr>
          <p:cNvPr id="3" name="Content Placeholder 2">
            <a:extLst>
              <a:ext uri="{FF2B5EF4-FFF2-40B4-BE49-F238E27FC236}">
                <a16:creationId xmlns:a16="http://schemas.microsoft.com/office/drawing/2014/main" id="{E3466908-973D-7240-BD3D-E5A883AEF2A8}"/>
              </a:ext>
            </a:extLst>
          </p:cNvPr>
          <p:cNvSpPr>
            <a:spLocks noGrp="1"/>
          </p:cNvSpPr>
          <p:nvPr>
            <p:ph idx="1"/>
          </p:nvPr>
        </p:nvSpPr>
        <p:spPr/>
        <p:txBody>
          <a:bodyPr/>
          <a:lstStyle/>
          <a:p>
            <a:r>
              <a:rPr lang="en-US"/>
              <a:t>Allows individual users to download their data, which can then be shared with researchers</a:t>
            </a:r>
          </a:p>
          <a:p>
            <a:pPr lvl="1"/>
            <a:r>
              <a:rPr lang="en-US"/>
              <a:t>But the process is not simple</a:t>
            </a:r>
          </a:p>
          <a:p>
            <a:r>
              <a:rPr lang="en-US"/>
              <a:t>Captures individual-level data from a range of services</a:t>
            </a:r>
            <a:endParaRPr lang="en-IL"/>
          </a:p>
          <a:p>
            <a:r>
              <a:rPr lang="en-US"/>
              <a:t>Data time range is dependent on legislation, company policy, etc. but it usually several years</a:t>
            </a:r>
          </a:p>
        </p:txBody>
      </p:sp>
    </p:spTree>
    <p:extLst>
      <p:ext uri="{BB962C8B-B14F-4D97-AF65-F5344CB8AC3E}">
        <p14:creationId xmlns:p14="http://schemas.microsoft.com/office/powerpoint/2010/main" val="1454634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F6EBF-DE4A-96CE-A783-AAB0E32DEB57}"/>
              </a:ext>
            </a:extLst>
          </p:cNvPr>
          <p:cNvSpPr>
            <a:spLocks noGrp="1"/>
          </p:cNvSpPr>
          <p:nvPr>
            <p:ph type="title"/>
          </p:nvPr>
        </p:nvSpPr>
        <p:spPr/>
        <p:txBody>
          <a:bodyPr/>
          <a:lstStyle/>
          <a:p>
            <a:r>
              <a:rPr lang="en-US"/>
              <a:t>Contributed data</a:t>
            </a:r>
            <a:endParaRPr lang="en-IL"/>
          </a:p>
        </p:txBody>
      </p:sp>
      <p:sp>
        <p:nvSpPr>
          <p:cNvPr id="3" name="Content Placeholder 2">
            <a:extLst>
              <a:ext uri="{FF2B5EF4-FFF2-40B4-BE49-F238E27FC236}">
                <a16:creationId xmlns:a16="http://schemas.microsoft.com/office/drawing/2014/main" id="{92D7D8BF-726F-3926-5A14-1F97F3925500}"/>
              </a:ext>
            </a:extLst>
          </p:cNvPr>
          <p:cNvSpPr>
            <a:spLocks noGrp="1"/>
          </p:cNvSpPr>
          <p:nvPr>
            <p:ph idx="1"/>
          </p:nvPr>
        </p:nvSpPr>
        <p:spPr>
          <a:xfrm>
            <a:off x="838201" y="1837267"/>
            <a:ext cx="5842000" cy="4339696"/>
          </a:xfrm>
        </p:spPr>
        <p:txBody>
          <a:bodyPr/>
          <a:lstStyle/>
          <a:p>
            <a:r>
              <a:rPr lang="en-US"/>
              <a:t>Google Takeout: </a:t>
            </a:r>
            <a:r>
              <a:rPr lang="en-US">
                <a:hlinkClick r:id="rId2"/>
              </a:rPr>
              <a:t>https://takeout.google.com/settings/takeout?pli=1</a:t>
            </a:r>
            <a:r>
              <a:rPr lang="en-US"/>
              <a:t> </a:t>
            </a:r>
          </a:p>
          <a:p>
            <a:r>
              <a:rPr lang="en-US"/>
              <a:t>Facebook: </a:t>
            </a:r>
            <a:r>
              <a:rPr lang="en-US">
                <a:hlinkClick r:id="rId3"/>
              </a:rPr>
              <a:t>https://accountscenter.facebook.com/info_and_permissions</a:t>
            </a:r>
            <a:r>
              <a:rPr lang="en-US"/>
              <a:t> </a:t>
            </a:r>
          </a:p>
          <a:p>
            <a:r>
              <a:rPr lang="en-US"/>
              <a:t>Microsoft: </a:t>
            </a:r>
            <a:r>
              <a:rPr lang="en-US">
                <a:hlinkClick r:id="rId4"/>
              </a:rPr>
              <a:t>https://account.microsoft.com/privacy/web-search</a:t>
            </a:r>
            <a:r>
              <a:rPr lang="en-US"/>
              <a:t> </a:t>
            </a:r>
            <a:endParaRPr lang="en-IL"/>
          </a:p>
        </p:txBody>
      </p:sp>
      <p:pic>
        <p:nvPicPr>
          <p:cNvPr id="7" name="Picture 6">
            <a:extLst>
              <a:ext uri="{FF2B5EF4-FFF2-40B4-BE49-F238E27FC236}">
                <a16:creationId xmlns:a16="http://schemas.microsoft.com/office/drawing/2014/main" id="{D61EE015-6E15-0151-A1D3-736398349DF1}"/>
              </a:ext>
            </a:extLst>
          </p:cNvPr>
          <p:cNvPicPr>
            <a:picLocks noChangeAspect="1"/>
          </p:cNvPicPr>
          <p:nvPr/>
        </p:nvPicPr>
        <p:blipFill>
          <a:blip r:embed="rId5"/>
          <a:stretch>
            <a:fillRect/>
          </a:stretch>
        </p:blipFill>
        <p:spPr>
          <a:xfrm>
            <a:off x="8841765" y="365125"/>
            <a:ext cx="3079302" cy="389466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23E3CF-ABDF-8611-D872-3DF79FFEB71E}"/>
              </a:ext>
            </a:extLst>
          </p:cNvPr>
          <p:cNvPicPr>
            <a:picLocks noChangeAspect="1"/>
          </p:cNvPicPr>
          <p:nvPr/>
        </p:nvPicPr>
        <p:blipFill>
          <a:blip r:embed="rId6"/>
          <a:stretch>
            <a:fillRect/>
          </a:stretch>
        </p:blipFill>
        <p:spPr>
          <a:xfrm>
            <a:off x="6866467" y="2642795"/>
            <a:ext cx="4773990" cy="3233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3309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980A6-99D1-724F-578A-D9DCC221E36B}"/>
              </a:ext>
            </a:extLst>
          </p:cNvPr>
          <p:cNvSpPr>
            <a:spLocks noGrp="1"/>
          </p:cNvSpPr>
          <p:nvPr>
            <p:ph type="title"/>
          </p:nvPr>
        </p:nvSpPr>
        <p:spPr/>
        <p:txBody>
          <a:bodyPr/>
          <a:lstStyle/>
          <a:p>
            <a:r>
              <a:rPr lang="en-US"/>
              <a:t>Examples of use</a:t>
            </a:r>
            <a:endParaRPr lang="en-IL"/>
          </a:p>
        </p:txBody>
      </p:sp>
      <p:pic>
        <p:nvPicPr>
          <p:cNvPr id="5" name="Content Placeholder 4">
            <a:extLst>
              <a:ext uri="{FF2B5EF4-FFF2-40B4-BE49-F238E27FC236}">
                <a16:creationId xmlns:a16="http://schemas.microsoft.com/office/drawing/2014/main" id="{4C02D5F3-E04F-FA2B-6935-CE60450E67E0}"/>
              </a:ext>
            </a:extLst>
          </p:cNvPr>
          <p:cNvPicPr>
            <a:picLocks noGrp="1" noChangeAspect="1"/>
          </p:cNvPicPr>
          <p:nvPr>
            <p:ph idx="1"/>
          </p:nvPr>
        </p:nvPicPr>
        <p:blipFill>
          <a:blip r:embed="rId2"/>
          <a:stretch>
            <a:fillRect/>
          </a:stretch>
        </p:blipFill>
        <p:spPr>
          <a:xfrm>
            <a:off x="2480039" y="1690688"/>
            <a:ext cx="6392167" cy="2600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1505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92A7-29B7-0F41-53B5-0832ED0E4892}"/>
              </a:ext>
            </a:extLst>
          </p:cNvPr>
          <p:cNvSpPr>
            <a:spLocks noGrp="1"/>
          </p:cNvSpPr>
          <p:nvPr>
            <p:ph type="title"/>
          </p:nvPr>
        </p:nvSpPr>
        <p:spPr>
          <a:xfrm>
            <a:off x="588263" y="457200"/>
            <a:ext cx="7562434" cy="553998"/>
          </a:xfrm>
        </p:spPr>
        <p:txBody>
          <a:bodyPr>
            <a:normAutofit fontScale="90000"/>
          </a:bodyPr>
          <a:lstStyle/>
          <a:p>
            <a:r>
              <a:rPr lang="en-US"/>
              <a:t>Our study</a:t>
            </a:r>
          </a:p>
        </p:txBody>
      </p:sp>
      <p:grpSp>
        <p:nvGrpSpPr>
          <p:cNvPr id="17" name="Group 16">
            <a:extLst>
              <a:ext uri="{FF2B5EF4-FFF2-40B4-BE49-F238E27FC236}">
                <a16:creationId xmlns:a16="http://schemas.microsoft.com/office/drawing/2014/main" id="{00AA722A-7DA3-8325-3A5C-8F0D7071A8BE}"/>
              </a:ext>
            </a:extLst>
          </p:cNvPr>
          <p:cNvGrpSpPr/>
          <p:nvPr/>
        </p:nvGrpSpPr>
        <p:grpSpPr>
          <a:xfrm>
            <a:off x="7029322" y="2598382"/>
            <a:ext cx="978153" cy="1465618"/>
            <a:chOff x="7029322" y="2598382"/>
            <a:chExt cx="978153" cy="1465618"/>
          </a:xfrm>
        </p:grpSpPr>
        <p:sp>
          <p:nvSpPr>
            <p:cNvPr id="6" name="TextBox 5">
              <a:extLst>
                <a:ext uri="{FF2B5EF4-FFF2-40B4-BE49-F238E27FC236}">
                  <a16:creationId xmlns:a16="http://schemas.microsoft.com/office/drawing/2014/main" id="{5B152279-F0D6-802E-51E9-681DCBA1F7AF}"/>
                </a:ext>
              </a:extLst>
            </p:cNvPr>
            <p:cNvSpPr txBox="1"/>
            <p:nvPr/>
          </p:nvSpPr>
          <p:spPr>
            <a:xfrm>
              <a:off x="7029322" y="2598382"/>
              <a:ext cx="978153" cy="369332"/>
            </a:xfrm>
            <a:prstGeom prst="rect">
              <a:avLst/>
            </a:prstGeom>
            <a:noFill/>
          </p:spPr>
          <p:txBody>
            <a:bodyPr wrap="none" rtlCol="0">
              <a:spAutoFit/>
            </a:bodyPr>
            <a:lstStyle/>
            <a:p>
              <a:r>
                <a:rPr lang="en-US"/>
                <a:t>GP visit</a:t>
              </a:r>
            </a:p>
          </p:txBody>
        </p:sp>
        <p:cxnSp>
          <p:nvCxnSpPr>
            <p:cNvPr id="8" name="Straight Arrow Connector 7">
              <a:extLst>
                <a:ext uri="{FF2B5EF4-FFF2-40B4-BE49-F238E27FC236}">
                  <a16:creationId xmlns:a16="http://schemas.microsoft.com/office/drawing/2014/main" id="{227991A9-E390-0E05-B30B-650A68CEAE7C}"/>
                </a:ext>
              </a:extLst>
            </p:cNvPr>
            <p:cNvCxnSpPr>
              <a:cxnSpLocks/>
            </p:cNvCxnSpPr>
            <p:nvPr/>
          </p:nvCxnSpPr>
          <p:spPr>
            <a:xfrm>
              <a:off x="7518399" y="2951238"/>
              <a:ext cx="0" cy="111276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D29D068-1C16-E86A-DD89-1FCF3DE3E05F}"/>
              </a:ext>
            </a:extLst>
          </p:cNvPr>
          <p:cNvGrpSpPr/>
          <p:nvPr/>
        </p:nvGrpSpPr>
        <p:grpSpPr>
          <a:xfrm>
            <a:off x="1360715" y="4110826"/>
            <a:ext cx="10608043" cy="416159"/>
            <a:chOff x="1282440" y="4110826"/>
            <a:chExt cx="9488888" cy="416159"/>
          </a:xfrm>
        </p:grpSpPr>
        <p:cxnSp>
          <p:nvCxnSpPr>
            <p:cNvPr id="5" name="Straight Arrow Connector 4">
              <a:extLst>
                <a:ext uri="{FF2B5EF4-FFF2-40B4-BE49-F238E27FC236}">
                  <a16:creationId xmlns:a16="http://schemas.microsoft.com/office/drawing/2014/main" id="{0F3238FF-7D36-E958-6693-538BB0E67E3E}"/>
                </a:ext>
              </a:extLst>
            </p:cNvPr>
            <p:cNvCxnSpPr/>
            <p:nvPr/>
          </p:nvCxnSpPr>
          <p:spPr>
            <a:xfrm>
              <a:off x="1282440" y="4110826"/>
              <a:ext cx="9218645" cy="0"/>
            </a:xfrm>
            <a:prstGeom prst="straightConnector1">
              <a:avLst/>
            </a:prstGeom>
            <a:ln w="28575">
              <a:solidFill>
                <a:schemeClr val="tx1"/>
              </a:solidFill>
              <a:tailEnd type="triangle" w="lg" len="lg"/>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4AA2845-AAF2-241E-9838-6F535971132C}"/>
                </a:ext>
              </a:extLst>
            </p:cNvPr>
            <p:cNvSpPr txBox="1"/>
            <p:nvPr/>
          </p:nvSpPr>
          <p:spPr>
            <a:xfrm>
              <a:off x="10070495" y="4157653"/>
              <a:ext cx="700833" cy="369332"/>
            </a:xfrm>
            <a:prstGeom prst="rect">
              <a:avLst/>
            </a:prstGeom>
            <a:noFill/>
          </p:spPr>
          <p:txBody>
            <a:bodyPr wrap="none" rtlCol="0">
              <a:spAutoFit/>
            </a:bodyPr>
            <a:lstStyle/>
            <a:p>
              <a:r>
                <a:rPr lang="en-US"/>
                <a:t>Time</a:t>
              </a:r>
            </a:p>
          </p:txBody>
        </p:sp>
      </p:grpSp>
      <p:grpSp>
        <p:nvGrpSpPr>
          <p:cNvPr id="16" name="Group 15">
            <a:extLst>
              <a:ext uri="{FF2B5EF4-FFF2-40B4-BE49-F238E27FC236}">
                <a16:creationId xmlns:a16="http://schemas.microsoft.com/office/drawing/2014/main" id="{EDC17023-6C4C-8F13-02E7-2AFA8D195E43}"/>
              </a:ext>
            </a:extLst>
          </p:cNvPr>
          <p:cNvGrpSpPr/>
          <p:nvPr/>
        </p:nvGrpSpPr>
        <p:grpSpPr>
          <a:xfrm>
            <a:off x="8644123" y="2598382"/>
            <a:ext cx="1140056" cy="1465618"/>
            <a:chOff x="8644123" y="2598382"/>
            <a:chExt cx="1140056" cy="1465618"/>
          </a:xfrm>
        </p:grpSpPr>
        <p:sp>
          <p:nvSpPr>
            <p:cNvPr id="11" name="TextBox 10">
              <a:extLst>
                <a:ext uri="{FF2B5EF4-FFF2-40B4-BE49-F238E27FC236}">
                  <a16:creationId xmlns:a16="http://schemas.microsoft.com/office/drawing/2014/main" id="{33937E46-8BE0-FE28-2E0E-9443D23225A8}"/>
                </a:ext>
              </a:extLst>
            </p:cNvPr>
            <p:cNvSpPr txBox="1"/>
            <p:nvPr/>
          </p:nvSpPr>
          <p:spPr>
            <a:xfrm>
              <a:off x="8644123" y="2598382"/>
              <a:ext cx="1140056" cy="369332"/>
            </a:xfrm>
            <a:prstGeom prst="rect">
              <a:avLst/>
            </a:prstGeom>
            <a:noFill/>
          </p:spPr>
          <p:txBody>
            <a:bodyPr wrap="none" rtlCol="0">
              <a:spAutoFit/>
            </a:bodyPr>
            <a:lstStyle/>
            <a:p>
              <a:r>
                <a:rPr lang="en-US"/>
                <a:t>Screening</a:t>
              </a:r>
            </a:p>
          </p:txBody>
        </p:sp>
        <p:cxnSp>
          <p:nvCxnSpPr>
            <p:cNvPr id="12" name="Straight Arrow Connector 11">
              <a:extLst>
                <a:ext uri="{FF2B5EF4-FFF2-40B4-BE49-F238E27FC236}">
                  <a16:creationId xmlns:a16="http://schemas.microsoft.com/office/drawing/2014/main" id="{60B14CD7-00B2-6E60-889C-6F2CAD3085E3}"/>
                </a:ext>
              </a:extLst>
            </p:cNvPr>
            <p:cNvCxnSpPr>
              <a:cxnSpLocks/>
            </p:cNvCxnSpPr>
            <p:nvPr/>
          </p:nvCxnSpPr>
          <p:spPr>
            <a:xfrm>
              <a:off x="9214151" y="2951238"/>
              <a:ext cx="0" cy="111276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75EA874-06DB-A261-29A4-31CAF510772D}"/>
              </a:ext>
            </a:extLst>
          </p:cNvPr>
          <p:cNvGrpSpPr/>
          <p:nvPr/>
        </p:nvGrpSpPr>
        <p:grpSpPr>
          <a:xfrm>
            <a:off x="7506735" y="4316987"/>
            <a:ext cx="1707415" cy="732190"/>
            <a:chOff x="7506735" y="4316987"/>
            <a:chExt cx="1707415" cy="732190"/>
          </a:xfrm>
        </p:grpSpPr>
        <p:sp>
          <p:nvSpPr>
            <p:cNvPr id="13" name="Left Brace 12">
              <a:extLst>
                <a:ext uri="{FF2B5EF4-FFF2-40B4-BE49-F238E27FC236}">
                  <a16:creationId xmlns:a16="http://schemas.microsoft.com/office/drawing/2014/main" id="{E186CDAD-C2AB-E8BC-21EB-39B8D8A65D3C}"/>
                </a:ext>
              </a:extLst>
            </p:cNvPr>
            <p:cNvSpPr/>
            <p:nvPr/>
          </p:nvSpPr>
          <p:spPr>
            <a:xfrm rot="16200000">
              <a:off x="8179014" y="3644708"/>
              <a:ext cx="362858" cy="1707415"/>
            </a:xfrm>
            <a:prstGeom prst="lef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7188B0DA-9A6B-1C4D-32EF-65FA898D3388}"/>
                </a:ext>
              </a:extLst>
            </p:cNvPr>
            <p:cNvSpPr txBox="1"/>
            <p:nvPr/>
          </p:nvSpPr>
          <p:spPr>
            <a:xfrm>
              <a:off x="7730839" y="4679845"/>
              <a:ext cx="1274323" cy="369332"/>
            </a:xfrm>
            <a:prstGeom prst="rect">
              <a:avLst/>
            </a:prstGeom>
            <a:noFill/>
          </p:spPr>
          <p:txBody>
            <a:bodyPr wrap="none" rtlCol="0">
              <a:spAutoFit/>
            </a:bodyPr>
            <a:lstStyle/>
            <a:p>
              <a:r>
                <a:rPr lang="en-US"/>
                <a:t>Two weeks</a:t>
              </a:r>
            </a:p>
          </p:txBody>
        </p:sp>
      </p:grpSp>
      <p:grpSp>
        <p:nvGrpSpPr>
          <p:cNvPr id="21" name="Group 20">
            <a:extLst>
              <a:ext uri="{FF2B5EF4-FFF2-40B4-BE49-F238E27FC236}">
                <a16:creationId xmlns:a16="http://schemas.microsoft.com/office/drawing/2014/main" id="{B2437EEC-C6E4-6536-71CD-585E7A387CFE}"/>
              </a:ext>
            </a:extLst>
          </p:cNvPr>
          <p:cNvGrpSpPr/>
          <p:nvPr/>
        </p:nvGrpSpPr>
        <p:grpSpPr>
          <a:xfrm>
            <a:off x="4936495" y="2598382"/>
            <a:ext cx="413896" cy="1465618"/>
            <a:chOff x="4936495" y="2598382"/>
            <a:chExt cx="413896" cy="1465618"/>
          </a:xfrm>
        </p:grpSpPr>
        <p:sp>
          <p:nvSpPr>
            <p:cNvPr id="19" name="TextBox 18">
              <a:extLst>
                <a:ext uri="{FF2B5EF4-FFF2-40B4-BE49-F238E27FC236}">
                  <a16:creationId xmlns:a16="http://schemas.microsoft.com/office/drawing/2014/main" id="{381697B6-A8F4-1D81-6C70-FDF817F58CE6}"/>
                </a:ext>
              </a:extLst>
            </p:cNvPr>
            <p:cNvSpPr txBox="1"/>
            <p:nvPr/>
          </p:nvSpPr>
          <p:spPr>
            <a:xfrm>
              <a:off x="4936495" y="2598382"/>
              <a:ext cx="413896" cy="369332"/>
            </a:xfrm>
            <a:prstGeom prst="rect">
              <a:avLst/>
            </a:prstGeom>
            <a:noFill/>
          </p:spPr>
          <p:txBody>
            <a:bodyPr wrap="none" rtlCol="0">
              <a:spAutoFit/>
            </a:bodyPr>
            <a:lstStyle/>
            <a:p>
              <a:r>
                <a:rPr lang="en-US"/>
                <a:t>T</a:t>
              </a:r>
              <a:r>
                <a:rPr lang="en-US" baseline="-25000"/>
                <a:t>2</a:t>
              </a:r>
            </a:p>
          </p:txBody>
        </p:sp>
        <p:cxnSp>
          <p:nvCxnSpPr>
            <p:cNvPr id="20" name="Straight Arrow Connector 19">
              <a:extLst>
                <a:ext uri="{FF2B5EF4-FFF2-40B4-BE49-F238E27FC236}">
                  <a16:creationId xmlns:a16="http://schemas.microsoft.com/office/drawing/2014/main" id="{5DE45FB0-C009-E15E-03F7-F91C73B66B56}"/>
                </a:ext>
              </a:extLst>
            </p:cNvPr>
            <p:cNvCxnSpPr>
              <a:cxnSpLocks/>
            </p:cNvCxnSpPr>
            <p:nvPr/>
          </p:nvCxnSpPr>
          <p:spPr>
            <a:xfrm>
              <a:off x="5162679" y="2951238"/>
              <a:ext cx="0" cy="111276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84243CB-2D39-CF03-3B3A-47907E73E76B}"/>
              </a:ext>
            </a:extLst>
          </p:cNvPr>
          <p:cNvGrpSpPr/>
          <p:nvPr/>
        </p:nvGrpSpPr>
        <p:grpSpPr>
          <a:xfrm>
            <a:off x="2660253" y="2598382"/>
            <a:ext cx="413896" cy="1465618"/>
            <a:chOff x="4936495" y="2598382"/>
            <a:chExt cx="413896" cy="1465618"/>
          </a:xfrm>
        </p:grpSpPr>
        <p:sp>
          <p:nvSpPr>
            <p:cNvPr id="23" name="TextBox 22">
              <a:extLst>
                <a:ext uri="{FF2B5EF4-FFF2-40B4-BE49-F238E27FC236}">
                  <a16:creationId xmlns:a16="http://schemas.microsoft.com/office/drawing/2014/main" id="{FBCB71D2-09B3-2986-119A-147779FDF046}"/>
                </a:ext>
              </a:extLst>
            </p:cNvPr>
            <p:cNvSpPr txBox="1"/>
            <p:nvPr/>
          </p:nvSpPr>
          <p:spPr>
            <a:xfrm>
              <a:off x="4936495" y="2598382"/>
              <a:ext cx="413896" cy="369332"/>
            </a:xfrm>
            <a:prstGeom prst="rect">
              <a:avLst/>
            </a:prstGeom>
            <a:noFill/>
          </p:spPr>
          <p:txBody>
            <a:bodyPr wrap="none" rtlCol="0">
              <a:spAutoFit/>
            </a:bodyPr>
            <a:lstStyle/>
            <a:p>
              <a:r>
                <a:rPr lang="en-US"/>
                <a:t>T</a:t>
              </a:r>
              <a:r>
                <a:rPr lang="en-US" baseline="-25000"/>
                <a:t>1</a:t>
              </a:r>
            </a:p>
          </p:txBody>
        </p:sp>
        <p:cxnSp>
          <p:nvCxnSpPr>
            <p:cNvPr id="24" name="Straight Arrow Connector 23">
              <a:extLst>
                <a:ext uri="{FF2B5EF4-FFF2-40B4-BE49-F238E27FC236}">
                  <a16:creationId xmlns:a16="http://schemas.microsoft.com/office/drawing/2014/main" id="{5B3E1215-0A2D-F2B7-381F-5BF150631189}"/>
                </a:ext>
              </a:extLst>
            </p:cNvPr>
            <p:cNvCxnSpPr>
              <a:cxnSpLocks/>
            </p:cNvCxnSpPr>
            <p:nvPr/>
          </p:nvCxnSpPr>
          <p:spPr>
            <a:xfrm>
              <a:off x="5162679" y="2951238"/>
              <a:ext cx="0" cy="111276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D1F5C097-EBFC-48AE-E1BF-A82C65DA6156}"/>
              </a:ext>
            </a:extLst>
          </p:cNvPr>
          <p:cNvGrpSpPr/>
          <p:nvPr/>
        </p:nvGrpSpPr>
        <p:grpSpPr>
          <a:xfrm>
            <a:off x="2886438" y="4342319"/>
            <a:ext cx="2276243" cy="732190"/>
            <a:chOff x="2886438" y="4342319"/>
            <a:chExt cx="2276243" cy="732190"/>
          </a:xfrm>
        </p:grpSpPr>
        <p:sp>
          <p:nvSpPr>
            <p:cNvPr id="26" name="Left Brace 25">
              <a:extLst>
                <a:ext uri="{FF2B5EF4-FFF2-40B4-BE49-F238E27FC236}">
                  <a16:creationId xmlns:a16="http://schemas.microsoft.com/office/drawing/2014/main" id="{09046F35-C453-8D64-83A8-3920EABEDE67}"/>
                </a:ext>
              </a:extLst>
            </p:cNvPr>
            <p:cNvSpPr/>
            <p:nvPr/>
          </p:nvSpPr>
          <p:spPr>
            <a:xfrm rot="16200000">
              <a:off x="3843131" y="3385626"/>
              <a:ext cx="362858" cy="2276243"/>
            </a:xfrm>
            <a:prstGeom prst="lef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7306461D-D72E-A780-3CAB-4B01AE19D7D9}"/>
                </a:ext>
              </a:extLst>
            </p:cNvPr>
            <p:cNvSpPr txBox="1"/>
            <p:nvPr/>
          </p:nvSpPr>
          <p:spPr>
            <a:xfrm>
              <a:off x="3348734" y="4705177"/>
              <a:ext cx="1351652" cy="369332"/>
            </a:xfrm>
            <a:prstGeom prst="rect">
              <a:avLst/>
            </a:prstGeom>
            <a:noFill/>
          </p:spPr>
          <p:txBody>
            <a:bodyPr wrap="none" rtlCol="0">
              <a:spAutoFit/>
            </a:bodyPr>
            <a:lstStyle/>
            <a:p>
              <a:r>
                <a:rPr lang="en-US"/>
                <a:t>Data period</a:t>
              </a:r>
            </a:p>
          </p:txBody>
        </p:sp>
      </p:grpSp>
      <p:pic>
        <p:nvPicPr>
          <p:cNvPr id="4" name="Picture 3">
            <a:extLst>
              <a:ext uri="{FF2B5EF4-FFF2-40B4-BE49-F238E27FC236}">
                <a16:creationId xmlns:a16="http://schemas.microsoft.com/office/drawing/2014/main" id="{B6543543-0F62-27F9-7E71-FB0FBD582E88}"/>
              </a:ext>
            </a:extLst>
          </p:cNvPr>
          <p:cNvPicPr>
            <a:picLocks noChangeAspect="1"/>
          </p:cNvPicPr>
          <p:nvPr/>
        </p:nvPicPr>
        <p:blipFill>
          <a:blip r:embed="rId2"/>
          <a:stretch>
            <a:fillRect/>
          </a:stretch>
        </p:blipFill>
        <p:spPr>
          <a:xfrm>
            <a:off x="6802603" y="389159"/>
            <a:ext cx="4823095" cy="1323444"/>
          </a:xfrm>
          <a:prstGeom prst="rect">
            <a:avLst/>
          </a:prstGeom>
          <a:ln>
            <a:noFill/>
          </a:ln>
          <a:effectLst>
            <a:outerShdw blurRad="292100" dist="139700" dir="2700000" algn="tl" rotWithShape="0">
              <a:srgbClr val="333333">
                <a:alpha val="65000"/>
              </a:srgbClr>
            </a:outerShdw>
          </a:effectLst>
        </p:spPr>
      </p:pic>
      <p:sp>
        <p:nvSpPr>
          <p:cNvPr id="7" name="Arrow: Down 6">
            <a:extLst>
              <a:ext uri="{FF2B5EF4-FFF2-40B4-BE49-F238E27FC236}">
                <a16:creationId xmlns:a16="http://schemas.microsoft.com/office/drawing/2014/main" id="{5B5643A0-073D-B04D-FDC1-795057546F8B}"/>
              </a:ext>
            </a:extLst>
          </p:cNvPr>
          <p:cNvSpPr/>
          <p:nvPr/>
        </p:nvSpPr>
        <p:spPr bwMode="auto">
          <a:xfrm rot="10800000">
            <a:off x="9005162" y="1760220"/>
            <a:ext cx="424588" cy="79133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L" sz="2000" err="1">
              <a:solidFill>
                <a:srgbClr val="00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FDA214EB-A678-FFC3-1AA4-DB55F8080750}"/>
              </a:ext>
            </a:extLst>
          </p:cNvPr>
          <p:cNvGrpSpPr/>
          <p:nvPr/>
        </p:nvGrpSpPr>
        <p:grpSpPr>
          <a:xfrm>
            <a:off x="10458509" y="2598382"/>
            <a:ext cx="1154483" cy="1465618"/>
            <a:chOff x="7029322" y="2598382"/>
            <a:chExt cx="1154483" cy="1465618"/>
          </a:xfrm>
        </p:grpSpPr>
        <p:sp>
          <p:nvSpPr>
            <p:cNvPr id="18" name="TextBox 17">
              <a:extLst>
                <a:ext uri="{FF2B5EF4-FFF2-40B4-BE49-F238E27FC236}">
                  <a16:creationId xmlns:a16="http://schemas.microsoft.com/office/drawing/2014/main" id="{53650518-3C28-DE3D-A3E7-837045F09B2A}"/>
                </a:ext>
              </a:extLst>
            </p:cNvPr>
            <p:cNvSpPr txBox="1"/>
            <p:nvPr/>
          </p:nvSpPr>
          <p:spPr>
            <a:xfrm>
              <a:off x="7029322" y="2598382"/>
              <a:ext cx="1154483" cy="363946"/>
            </a:xfrm>
            <a:prstGeom prst="rect">
              <a:avLst/>
            </a:prstGeom>
            <a:noFill/>
          </p:spPr>
          <p:txBody>
            <a:bodyPr wrap="none" rtlCol="0">
              <a:spAutoFit/>
            </a:bodyPr>
            <a:lstStyle/>
            <a:p>
              <a:r>
                <a:rPr lang="en-US"/>
                <a:t>Diagnosis</a:t>
              </a:r>
            </a:p>
          </p:txBody>
        </p:sp>
        <p:cxnSp>
          <p:nvCxnSpPr>
            <p:cNvPr id="25" name="Straight Arrow Connector 24">
              <a:extLst>
                <a:ext uri="{FF2B5EF4-FFF2-40B4-BE49-F238E27FC236}">
                  <a16:creationId xmlns:a16="http://schemas.microsoft.com/office/drawing/2014/main" id="{E2AC59F7-056B-3CDE-5284-CD5C15EAA5CD}"/>
                </a:ext>
              </a:extLst>
            </p:cNvPr>
            <p:cNvCxnSpPr>
              <a:cxnSpLocks/>
            </p:cNvCxnSpPr>
            <p:nvPr/>
          </p:nvCxnSpPr>
          <p:spPr>
            <a:xfrm>
              <a:off x="7518399" y="2951238"/>
              <a:ext cx="0" cy="111276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3A0B3E5-B6A9-C18A-8A60-BFE2CED8637D}"/>
              </a:ext>
            </a:extLst>
          </p:cNvPr>
          <p:cNvGrpSpPr/>
          <p:nvPr/>
        </p:nvGrpSpPr>
        <p:grpSpPr>
          <a:xfrm>
            <a:off x="9235922" y="4313750"/>
            <a:ext cx="1707415" cy="726804"/>
            <a:chOff x="7506735" y="4316987"/>
            <a:chExt cx="1707415" cy="726804"/>
          </a:xfrm>
        </p:grpSpPr>
        <p:sp>
          <p:nvSpPr>
            <p:cNvPr id="31" name="Left Brace 30">
              <a:extLst>
                <a:ext uri="{FF2B5EF4-FFF2-40B4-BE49-F238E27FC236}">
                  <a16:creationId xmlns:a16="http://schemas.microsoft.com/office/drawing/2014/main" id="{47456BC8-2ECA-EF5A-29E9-FC513AACE398}"/>
                </a:ext>
              </a:extLst>
            </p:cNvPr>
            <p:cNvSpPr/>
            <p:nvPr/>
          </p:nvSpPr>
          <p:spPr>
            <a:xfrm rot="16200000">
              <a:off x="8179014" y="3644708"/>
              <a:ext cx="362858" cy="1707415"/>
            </a:xfrm>
            <a:prstGeom prst="lef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37E8EF53-1808-3C90-3A52-06DCC8B2DE45}"/>
                </a:ext>
              </a:extLst>
            </p:cNvPr>
            <p:cNvSpPr txBox="1"/>
            <p:nvPr/>
          </p:nvSpPr>
          <p:spPr>
            <a:xfrm>
              <a:off x="7730839" y="4679845"/>
              <a:ext cx="1188659" cy="363946"/>
            </a:xfrm>
            <a:prstGeom prst="rect">
              <a:avLst/>
            </a:prstGeom>
            <a:noFill/>
          </p:spPr>
          <p:txBody>
            <a:bodyPr wrap="none" rtlCol="0">
              <a:spAutoFit/>
            </a:bodyPr>
            <a:lstStyle/>
            <a:p>
              <a:r>
                <a:rPr lang="en-US"/>
                <a:t>3-4 weeks</a:t>
              </a:r>
            </a:p>
          </p:txBody>
        </p:sp>
      </p:grpSp>
    </p:spTree>
    <p:extLst>
      <p:ext uri="{BB962C8B-B14F-4D97-AF65-F5344CB8AC3E}">
        <p14:creationId xmlns:p14="http://schemas.microsoft.com/office/powerpoint/2010/main" val="382899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8FE54AA-8AC5-E765-CE97-6D4B5828C9B1}"/>
              </a:ext>
            </a:extLst>
          </p:cNvPr>
          <p:cNvGrpSpPr/>
          <p:nvPr/>
        </p:nvGrpSpPr>
        <p:grpSpPr>
          <a:xfrm>
            <a:off x="825640" y="649169"/>
            <a:ext cx="4572000" cy="2736000"/>
            <a:chOff x="825640" y="1296237"/>
            <a:chExt cx="4572000" cy="2736000"/>
          </a:xfrm>
        </p:grpSpPr>
        <p:graphicFrame>
          <p:nvGraphicFramePr>
            <p:cNvPr id="3" name="Chart 2">
              <a:extLst>
                <a:ext uri="{FF2B5EF4-FFF2-40B4-BE49-F238E27FC236}">
                  <a16:creationId xmlns:a16="http://schemas.microsoft.com/office/drawing/2014/main" id="{4BF422F9-E9CA-42C9-E762-A8E75E3CA329}"/>
                </a:ext>
              </a:extLst>
            </p:cNvPr>
            <p:cNvGraphicFramePr>
              <a:graphicFrameLocks/>
            </p:cNvGraphicFramePr>
            <p:nvPr/>
          </p:nvGraphicFramePr>
          <p:xfrm>
            <a:off x="825640" y="1296237"/>
            <a:ext cx="4572000" cy="27360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93671592-901F-57A7-5B5B-99CB2E1BDB8F}"/>
                </a:ext>
              </a:extLst>
            </p:cNvPr>
            <p:cNvSpPr txBox="1"/>
            <p:nvPr/>
          </p:nvSpPr>
          <p:spPr>
            <a:xfrm>
              <a:off x="1873605" y="1849348"/>
              <a:ext cx="1680204" cy="307777"/>
            </a:xfrm>
            <a:prstGeom prst="rect">
              <a:avLst/>
            </a:prstGeom>
            <a:noFill/>
          </p:spPr>
          <p:txBody>
            <a:bodyPr wrap="none" lIns="0" tIns="0" rIns="0" bIns="0" rtlCol="0">
              <a:spAutoFit/>
            </a:bodyPr>
            <a:lstStyle/>
            <a:p>
              <a:pPr algn="l"/>
              <a:r>
                <a:rPr lang="en-US" sz="2000"/>
                <a:t>Urinary system</a:t>
              </a:r>
              <a:endParaRPr lang="en-IL" sz="2000"/>
            </a:p>
          </p:txBody>
        </p:sp>
      </p:grpSp>
      <p:grpSp>
        <p:nvGrpSpPr>
          <p:cNvPr id="18" name="Group 17">
            <a:extLst>
              <a:ext uri="{FF2B5EF4-FFF2-40B4-BE49-F238E27FC236}">
                <a16:creationId xmlns:a16="http://schemas.microsoft.com/office/drawing/2014/main" id="{BA842295-CD00-9B87-2031-22A8FF15EAD9}"/>
              </a:ext>
            </a:extLst>
          </p:cNvPr>
          <p:cNvGrpSpPr/>
          <p:nvPr/>
        </p:nvGrpSpPr>
        <p:grpSpPr>
          <a:xfrm>
            <a:off x="774200" y="3472832"/>
            <a:ext cx="4572000" cy="2736000"/>
            <a:chOff x="825640" y="4036269"/>
            <a:chExt cx="4572000" cy="2736000"/>
          </a:xfrm>
        </p:grpSpPr>
        <p:graphicFrame>
          <p:nvGraphicFramePr>
            <p:cNvPr id="7" name="Chart 6">
              <a:extLst>
                <a:ext uri="{FF2B5EF4-FFF2-40B4-BE49-F238E27FC236}">
                  <a16:creationId xmlns:a16="http://schemas.microsoft.com/office/drawing/2014/main" id="{CC8FC0B7-C588-4A52-89EF-1698018F028A}"/>
                </a:ext>
              </a:extLst>
            </p:cNvPr>
            <p:cNvGraphicFramePr>
              <a:graphicFrameLocks/>
            </p:cNvGraphicFramePr>
            <p:nvPr>
              <p:extLst>
                <p:ext uri="{D42A27DB-BD31-4B8C-83A1-F6EECF244321}">
                  <p14:modId xmlns:p14="http://schemas.microsoft.com/office/powerpoint/2010/main" val="2982155069"/>
                </p:ext>
              </p:extLst>
            </p:nvPr>
          </p:nvGraphicFramePr>
          <p:xfrm>
            <a:off x="825640" y="4036269"/>
            <a:ext cx="4572000" cy="27360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EF684230-6150-0457-7096-0973EDA43DE6}"/>
                </a:ext>
              </a:extLst>
            </p:cNvPr>
            <p:cNvSpPr txBox="1"/>
            <p:nvPr/>
          </p:nvSpPr>
          <p:spPr>
            <a:xfrm>
              <a:off x="1873605" y="4445392"/>
              <a:ext cx="1904367" cy="307777"/>
            </a:xfrm>
            <a:prstGeom prst="rect">
              <a:avLst/>
            </a:prstGeom>
            <a:noFill/>
          </p:spPr>
          <p:txBody>
            <a:bodyPr wrap="none" lIns="0" tIns="0" rIns="0" bIns="0" rtlCol="0">
              <a:spAutoFit/>
            </a:bodyPr>
            <a:lstStyle/>
            <a:p>
              <a:pPr algn="l"/>
              <a:r>
                <a:rPr lang="en-US" sz="2000"/>
                <a:t>Other conditions</a:t>
              </a:r>
              <a:endParaRPr lang="en-IL" sz="2000"/>
            </a:p>
          </p:txBody>
        </p:sp>
      </p:grpSp>
      <p:sp>
        <p:nvSpPr>
          <p:cNvPr id="6" name="TextBox 5">
            <a:extLst>
              <a:ext uri="{FF2B5EF4-FFF2-40B4-BE49-F238E27FC236}">
                <a16:creationId xmlns:a16="http://schemas.microsoft.com/office/drawing/2014/main" id="{BC5187EB-9096-C641-3244-C4A5BDACD717}"/>
              </a:ext>
            </a:extLst>
          </p:cNvPr>
          <p:cNvSpPr txBox="1"/>
          <p:nvPr/>
        </p:nvSpPr>
        <p:spPr>
          <a:xfrm>
            <a:off x="4832033" y="2180071"/>
            <a:ext cx="1408747" cy="369332"/>
          </a:xfrm>
          <a:prstGeom prst="rect">
            <a:avLst/>
          </a:prstGeom>
          <a:noFill/>
        </p:spPr>
        <p:txBody>
          <a:bodyPr wrap="square">
            <a:spAutoFit/>
          </a:bodyPr>
          <a:lstStyle/>
          <a:p>
            <a:pPr algn="l"/>
            <a:r>
              <a:rPr lang="en-US" sz="1800">
                <a:solidFill>
                  <a:srgbClr val="D59DFF"/>
                </a:solidFill>
              </a:rPr>
              <a:t>Benign</a:t>
            </a:r>
            <a:endParaRPr lang="en-IL" sz="1800">
              <a:solidFill>
                <a:srgbClr val="D59DFF"/>
              </a:solidFill>
            </a:endParaRPr>
          </a:p>
        </p:txBody>
      </p:sp>
      <p:sp>
        <p:nvSpPr>
          <p:cNvPr id="8" name="TextBox 7">
            <a:extLst>
              <a:ext uri="{FF2B5EF4-FFF2-40B4-BE49-F238E27FC236}">
                <a16:creationId xmlns:a16="http://schemas.microsoft.com/office/drawing/2014/main" id="{409A9D84-CE38-E341-CCA7-7A5F91136253}"/>
              </a:ext>
            </a:extLst>
          </p:cNvPr>
          <p:cNvSpPr txBox="1"/>
          <p:nvPr/>
        </p:nvSpPr>
        <p:spPr>
          <a:xfrm>
            <a:off x="4832032" y="1159639"/>
            <a:ext cx="1408747" cy="369332"/>
          </a:xfrm>
          <a:prstGeom prst="rect">
            <a:avLst/>
          </a:prstGeom>
          <a:noFill/>
        </p:spPr>
        <p:txBody>
          <a:bodyPr wrap="square">
            <a:spAutoFit/>
          </a:bodyPr>
          <a:lstStyle/>
          <a:p>
            <a:pPr algn="l"/>
            <a:r>
              <a:rPr lang="en-US" sz="1800">
                <a:solidFill>
                  <a:srgbClr val="FFC000"/>
                </a:solidFill>
              </a:rPr>
              <a:t>Malignant</a:t>
            </a:r>
            <a:endParaRPr lang="en-IL" sz="1800">
              <a:solidFill>
                <a:srgbClr val="FFC000"/>
              </a:solidFill>
            </a:endParaRPr>
          </a:p>
        </p:txBody>
      </p:sp>
      <p:graphicFrame>
        <p:nvGraphicFramePr>
          <p:cNvPr id="4" name="Chart 3">
            <a:extLst>
              <a:ext uri="{FF2B5EF4-FFF2-40B4-BE49-F238E27FC236}">
                <a16:creationId xmlns:a16="http://schemas.microsoft.com/office/drawing/2014/main" id="{D2022E64-FEB7-C341-26FB-BDED0358BF81}"/>
              </a:ext>
            </a:extLst>
          </p:cNvPr>
          <p:cNvGraphicFramePr/>
          <p:nvPr/>
        </p:nvGraphicFramePr>
        <p:xfrm>
          <a:off x="6794362" y="1689641"/>
          <a:ext cx="4819205" cy="39918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7182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12" dur="500"/>
                                        <p:tgtEl>
                                          <p:spTgt spid="4">
                                            <p:graphicEl>
                                              <a:chart seriesIdx="-3" categoryIdx="-3" bldStep="gridLegen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chart seriesIdx="0" categoryIdx="0" bldStep="ptInCategory"/>
                                            </p:graphicEl>
                                          </p:spTgt>
                                        </p:tgtEl>
                                        <p:attrNameLst>
                                          <p:attrName>style.visibility</p:attrName>
                                        </p:attrNameLst>
                                      </p:cBhvr>
                                      <p:to>
                                        <p:strVal val="visible"/>
                                      </p:to>
                                    </p:set>
                                    <p:animEffect transition="in" filter="fade">
                                      <p:cBhvr>
                                        <p:cTn id="17" dur="500"/>
                                        <p:tgtEl>
                                          <p:spTgt spid="4">
                                            <p:graphicEl>
                                              <a:chart seriesIdx="0" categoryIdx="0" bldStep="ptIn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chart seriesIdx="0" categoryIdx="1" bldStep="ptInCategory"/>
                                            </p:graphicEl>
                                          </p:spTgt>
                                        </p:tgtEl>
                                        <p:attrNameLst>
                                          <p:attrName>style.visibility</p:attrName>
                                        </p:attrNameLst>
                                      </p:cBhvr>
                                      <p:to>
                                        <p:strVal val="visible"/>
                                      </p:to>
                                    </p:set>
                                    <p:animEffect transition="in" filter="fade">
                                      <p:cBhvr>
                                        <p:cTn id="22" dur="500"/>
                                        <p:tgtEl>
                                          <p:spTgt spid="4">
                                            <p:graphicEl>
                                              <a:chart seriesIdx="0" categoryIdx="1" bldStep="ptIn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chart seriesIdx="0" categoryIdx="2" bldStep="ptInCategory"/>
                                            </p:graphicEl>
                                          </p:spTgt>
                                        </p:tgtEl>
                                        <p:attrNameLst>
                                          <p:attrName>style.visibility</p:attrName>
                                        </p:attrNameLst>
                                      </p:cBhvr>
                                      <p:to>
                                        <p:strVal val="visible"/>
                                      </p:to>
                                    </p:set>
                                    <p:animEffect transition="in" filter="fade">
                                      <p:cBhvr>
                                        <p:cTn id="27" dur="500"/>
                                        <p:tgtEl>
                                          <p:spTgt spid="4">
                                            <p:graphicEl>
                                              <a:chart seriesIdx="0" categoryIdx="2" bldStep="ptIn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chart seriesIdx="0" categoryIdx="3" bldStep="ptInCategory"/>
                                            </p:graphicEl>
                                          </p:spTgt>
                                        </p:tgtEl>
                                        <p:attrNameLst>
                                          <p:attrName>style.visibility</p:attrName>
                                        </p:attrNameLst>
                                      </p:cBhvr>
                                      <p:to>
                                        <p:strVal val="visible"/>
                                      </p:to>
                                    </p:set>
                                    <p:animEffect transition="in" filter="fade">
                                      <p:cBhvr>
                                        <p:cTn id="32" dur="500"/>
                                        <p:tgtEl>
                                          <p:spTgt spid="4">
                                            <p:graphicEl>
                                              <a:chart seriesIdx="0" categoryIdx="3"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El"/>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F6B54B-6D1C-C56F-658E-615B4CE8363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815FA2-9B4D-C310-D5BE-52A8DDF9E28E}"/>
              </a:ext>
            </a:extLst>
          </p:cNvPr>
          <p:cNvSpPr>
            <a:spLocks noGrp="1"/>
          </p:cNvSpPr>
          <p:nvPr>
            <p:ph type="title"/>
          </p:nvPr>
        </p:nvSpPr>
        <p:spPr/>
        <p:txBody>
          <a:bodyPr/>
          <a:lstStyle/>
          <a:p>
            <a:r>
              <a:rPr lang="en-US"/>
              <a:t>Elad</a:t>
            </a:r>
            <a:endParaRPr lang="en-IL"/>
          </a:p>
        </p:txBody>
      </p:sp>
    </p:spTree>
    <p:extLst>
      <p:ext uri="{BB962C8B-B14F-4D97-AF65-F5344CB8AC3E}">
        <p14:creationId xmlns:p14="http://schemas.microsoft.com/office/powerpoint/2010/main" val="377559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552B-D7E1-3446-73A4-471F3C1CD490}"/>
              </a:ext>
            </a:extLst>
          </p:cNvPr>
          <p:cNvSpPr>
            <a:spLocks noGrp="1"/>
          </p:cNvSpPr>
          <p:nvPr>
            <p:ph type="title"/>
          </p:nvPr>
        </p:nvSpPr>
        <p:spPr/>
        <p:txBody>
          <a:bodyPr/>
          <a:lstStyle/>
          <a:p>
            <a:r>
              <a:rPr lang="en-US"/>
              <a:t>Outline</a:t>
            </a:r>
            <a:endParaRPr lang="en-IL"/>
          </a:p>
        </p:txBody>
      </p:sp>
      <p:sp>
        <p:nvSpPr>
          <p:cNvPr id="3" name="Content Placeholder 2">
            <a:extLst>
              <a:ext uri="{FF2B5EF4-FFF2-40B4-BE49-F238E27FC236}">
                <a16:creationId xmlns:a16="http://schemas.microsoft.com/office/drawing/2014/main" id="{E2071E4C-BF8D-3F4D-8645-9FE6F69961F1}"/>
              </a:ext>
            </a:extLst>
          </p:cNvPr>
          <p:cNvSpPr>
            <a:spLocks noGrp="1"/>
          </p:cNvSpPr>
          <p:nvPr>
            <p:ph idx="1"/>
          </p:nvPr>
        </p:nvSpPr>
        <p:spPr/>
        <p:txBody>
          <a:bodyPr/>
          <a:lstStyle/>
          <a:p>
            <a:r>
              <a:rPr lang="en-US"/>
              <a:t>Sources of information</a:t>
            </a:r>
          </a:p>
          <a:p>
            <a:r>
              <a:rPr lang="en-US"/>
              <a:t>Advantages of internet data for epidemiology</a:t>
            </a:r>
          </a:p>
          <a:p>
            <a:r>
              <a:rPr lang="en-US"/>
              <a:t>Disadvantages of internet data for epidemiology</a:t>
            </a:r>
          </a:p>
          <a:p>
            <a:r>
              <a:rPr lang="en-US"/>
              <a:t>Ethics and legal aspects</a:t>
            </a:r>
          </a:p>
          <a:p>
            <a:r>
              <a:rPr lang="en-US"/>
              <a:t>Analyzing textual data</a:t>
            </a:r>
          </a:p>
          <a:p>
            <a:r>
              <a:rPr lang="en-US"/>
              <a:t>Summary</a:t>
            </a:r>
          </a:p>
          <a:p>
            <a:endParaRPr lang="en-IL"/>
          </a:p>
        </p:txBody>
      </p:sp>
    </p:spTree>
    <p:extLst>
      <p:ext uri="{BB962C8B-B14F-4D97-AF65-F5344CB8AC3E}">
        <p14:creationId xmlns:p14="http://schemas.microsoft.com/office/powerpoint/2010/main" val="131551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8E2B-C22D-AF3E-42CD-487792CACB97}"/>
              </a:ext>
            </a:extLst>
          </p:cNvPr>
          <p:cNvSpPr>
            <a:spLocks noGrp="1"/>
          </p:cNvSpPr>
          <p:nvPr>
            <p:ph type="title"/>
          </p:nvPr>
        </p:nvSpPr>
        <p:spPr/>
        <p:txBody>
          <a:bodyPr/>
          <a:lstStyle/>
          <a:p>
            <a:r>
              <a:rPr lang="en-US"/>
              <a:t>Active data collection: </a:t>
            </a:r>
            <a:br>
              <a:rPr lang="en-US"/>
            </a:br>
            <a:r>
              <a:rPr lang="en-US"/>
              <a:t>Data generated by users for health purposes</a:t>
            </a:r>
            <a:endParaRPr lang="en-IL"/>
          </a:p>
        </p:txBody>
      </p:sp>
      <p:sp>
        <p:nvSpPr>
          <p:cNvPr id="3" name="Content Placeholder 2">
            <a:extLst>
              <a:ext uri="{FF2B5EF4-FFF2-40B4-BE49-F238E27FC236}">
                <a16:creationId xmlns:a16="http://schemas.microsoft.com/office/drawing/2014/main" id="{69D83C30-BF40-B728-27FD-B1C4986A7196}"/>
              </a:ext>
            </a:extLst>
          </p:cNvPr>
          <p:cNvSpPr>
            <a:spLocks noGrp="1"/>
          </p:cNvSpPr>
          <p:nvPr>
            <p:ph idx="1"/>
          </p:nvPr>
        </p:nvSpPr>
        <p:spPr/>
        <p:txBody>
          <a:bodyPr/>
          <a:lstStyle/>
          <a:p>
            <a:r>
              <a:rPr lang="en-US"/>
              <a:t>Private-Free?:</a:t>
            </a:r>
          </a:p>
          <a:p>
            <a:pPr lvl="1"/>
            <a:r>
              <a:rPr lang="en-US"/>
              <a:t>Zoe / </a:t>
            </a:r>
            <a:r>
              <a:rPr lang="en-US" err="1"/>
              <a:t>DayTwo</a:t>
            </a:r>
            <a:endParaRPr lang="en-US"/>
          </a:p>
          <a:p>
            <a:pPr lvl="1"/>
            <a:r>
              <a:rPr lang="en-US" err="1"/>
              <a:t>FluWatch</a:t>
            </a:r>
            <a:endParaRPr lang="en-US"/>
          </a:p>
          <a:p>
            <a:pPr lvl="1"/>
            <a:r>
              <a:rPr lang="en-US"/>
              <a:t>Yelp</a:t>
            </a:r>
          </a:p>
          <a:p>
            <a:pPr lvl="1"/>
            <a:r>
              <a:rPr lang="en-US"/>
              <a:t>23andMe</a:t>
            </a:r>
          </a:p>
          <a:p>
            <a:r>
              <a:rPr lang="en-US"/>
              <a:t>Private-Free:</a:t>
            </a:r>
          </a:p>
          <a:p>
            <a:pPr lvl="1"/>
            <a:r>
              <a:rPr lang="en-US" err="1"/>
              <a:t>PatientsLikeMe</a:t>
            </a:r>
            <a:endParaRPr lang="en-US"/>
          </a:p>
          <a:p>
            <a:r>
              <a:rPr lang="en-US"/>
              <a:t>Private-Free:</a:t>
            </a:r>
          </a:p>
          <a:p>
            <a:pPr lvl="1"/>
            <a:r>
              <a:rPr lang="en-US" err="1"/>
              <a:t>StreetRx</a:t>
            </a:r>
            <a:endParaRPr lang="en-IL"/>
          </a:p>
        </p:txBody>
      </p:sp>
      <p:pic>
        <p:nvPicPr>
          <p:cNvPr id="5" name="Picture 4">
            <a:extLst>
              <a:ext uri="{FF2B5EF4-FFF2-40B4-BE49-F238E27FC236}">
                <a16:creationId xmlns:a16="http://schemas.microsoft.com/office/drawing/2014/main" id="{6C582A53-AA17-8B1A-BC92-CCC895E25E0B}"/>
              </a:ext>
            </a:extLst>
          </p:cNvPr>
          <p:cNvPicPr>
            <a:picLocks noChangeAspect="1"/>
          </p:cNvPicPr>
          <p:nvPr/>
        </p:nvPicPr>
        <p:blipFill>
          <a:blip r:embed="rId2"/>
          <a:stretch>
            <a:fillRect/>
          </a:stretch>
        </p:blipFill>
        <p:spPr>
          <a:xfrm>
            <a:off x="4683967" y="2713473"/>
            <a:ext cx="7209453" cy="30017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6139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D065B-4CDA-2F1F-38D7-39CA747E1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D83FA-0F3A-D6AC-1551-7B4AB5CB7E81}"/>
              </a:ext>
            </a:extLst>
          </p:cNvPr>
          <p:cNvSpPr>
            <a:spLocks noGrp="1"/>
          </p:cNvSpPr>
          <p:nvPr>
            <p:ph type="title"/>
          </p:nvPr>
        </p:nvSpPr>
        <p:spPr/>
        <p:txBody>
          <a:bodyPr/>
          <a:lstStyle/>
          <a:p>
            <a:r>
              <a:rPr lang="en-US"/>
              <a:t>Examples of use</a:t>
            </a:r>
            <a:endParaRPr lang="en-IL"/>
          </a:p>
        </p:txBody>
      </p:sp>
      <p:grpSp>
        <p:nvGrpSpPr>
          <p:cNvPr id="8" name="Group 7">
            <a:extLst>
              <a:ext uri="{FF2B5EF4-FFF2-40B4-BE49-F238E27FC236}">
                <a16:creationId xmlns:a16="http://schemas.microsoft.com/office/drawing/2014/main" id="{F46DFDAD-9E92-85AD-16BD-266C1EF23F55}"/>
              </a:ext>
            </a:extLst>
          </p:cNvPr>
          <p:cNvGrpSpPr/>
          <p:nvPr/>
        </p:nvGrpSpPr>
        <p:grpSpPr>
          <a:xfrm>
            <a:off x="897467" y="1690688"/>
            <a:ext cx="4309533" cy="2040089"/>
            <a:chOff x="838200" y="1419574"/>
            <a:chExt cx="6335009" cy="2931915"/>
          </a:xfrm>
        </p:grpSpPr>
        <p:pic>
          <p:nvPicPr>
            <p:cNvPr id="5" name="Picture 4">
              <a:extLst>
                <a:ext uri="{FF2B5EF4-FFF2-40B4-BE49-F238E27FC236}">
                  <a16:creationId xmlns:a16="http://schemas.microsoft.com/office/drawing/2014/main" id="{63ED90FA-C28E-9102-524A-BF11E58A8D28}"/>
                </a:ext>
              </a:extLst>
            </p:cNvPr>
            <p:cNvPicPr>
              <a:picLocks noChangeAspect="1"/>
            </p:cNvPicPr>
            <p:nvPr/>
          </p:nvPicPr>
          <p:blipFill>
            <a:blip r:embed="rId2"/>
            <a:stretch>
              <a:fillRect/>
            </a:stretch>
          </p:blipFill>
          <p:spPr>
            <a:xfrm>
              <a:off x="838200" y="1419574"/>
              <a:ext cx="6335009" cy="256258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748257D-AD2F-6EAA-B204-82CACE7D694C}"/>
                </a:ext>
              </a:extLst>
            </p:cNvPr>
            <p:cNvSpPr txBox="1"/>
            <p:nvPr/>
          </p:nvSpPr>
          <p:spPr>
            <a:xfrm>
              <a:off x="838200" y="3982157"/>
              <a:ext cx="6096000" cy="369332"/>
            </a:xfrm>
            <a:prstGeom prst="rect">
              <a:avLst/>
            </a:prstGeom>
            <a:noFill/>
          </p:spPr>
          <p:txBody>
            <a:bodyPr wrap="square">
              <a:spAutoFit/>
            </a:bodyPr>
            <a:lstStyle/>
            <a:p>
              <a:r>
                <a:rPr lang="en-IL"/>
                <a:t>https://arxiv.org/pdf/2405.06138</a:t>
              </a:r>
            </a:p>
          </p:txBody>
        </p:sp>
      </p:grpSp>
      <p:pic>
        <p:nvPicPr>
          <p:cNvPr id="10" name="Picture 9">
            <a:extLst>
              <a:ext uri="{FF2B5EF4-FFF2-40B4-BE49-F238E27FC236}">
                <a16:creationId xmlns:a16="http://schemas.microsoft.com/office/drawing/2014/main" id="{D8A42461-64C7-EE02-270C-0F49E823C041}"/>
              </a:ext>
            </a:extLst>
          </p:cNvPr>
          <p:cNvPicPr>
            <a:picLocks noChangeAspect="1"/>
          </p:cNvPicPr>
          <p:nvPr/>
        </p:nvPicPr>
        <p:blipFill>
          <a:blip r:embed="rId3"/>
          <a:stretch>
            <a:fillRect/>
          </a:stretch>
        </p:blipFill>
        <p:spPr>
          <a:xfrm>
            <a:off x="6231467" y="3736513"/>
            <a:ext cx="5362018" cy="187245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E4F50450-96CD-8150-AA4B-47808597778B}"/>
              </a:ext>
            </a:extLst>
          </p:cNvPr>
          <p:cNvSpPr txBox="1"/>
          <p:nvPr/>
        </p:nvSpPr>
        <p:spPr>
          <a:xfrm>
            <a:off x="6231467" y="5608964"/>
            <a:ext cx="6096000" cy="369332"/>
          </a:xfrm>
          <a:prstGeom prst="rect">
            <a:avLst/>
          </a:prstGeom>
          <a:noFill/>
        </p:spPr>
        <p:txBody>
          <a:bodyPr wrap="square">
            <a:spAutoFit/>
          </a:bodyPr>
          <a:lstStyle/>
          <a:p>
            <a:r>
              <a:rPr lang="en-IL"/>
              <a:t>https://www.cdc.gov/mmwr/pdf/wk/mm6320.pdf</a:t>
            </a:r>
          </a:p>
        </p:txBody>
      </p:sp>
    </p:spTree>
    <p:extLst>
      <p:ext uri="{BB962C8B-B14F-4D97-AF65-F5344CB8AC3E}">
        <p14:creationId xmlns:p14="http://schemas.microsoft.com/office/powerpoint/2010/main" val="3919786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135A-83D6-D87F-2D65-D194810FE2F5}"/>
              </a:ext>
            </a:extLst>
          </p:cNvPr>
          <p:cNvSpPr>
            <a:spLocks noGrp="1"/>
          </p:cNvSpPr>
          <p:nvPr>
            <p:ph type="title"/>
          </p:nvPr>
        </p:nvSpPr>
        <p:spPr/>
        <p:txBody>
          <a:bodyPr/>
          <a:lstStyle/>
          <a:p>
            <a:r>
              <a:rPr lang="en-US"/>
              <a:t>Reactive data collection: Advertising</a:t>
            </a:r>
            <a:endParaRPr lang="en-IL"/>
          </a:p>
        </p:txBody>
      </p:sp>
      <p:sp>
        <p:nvSpPr>
          <p:cNvPr id="3" name="Content Placeholder 2">
            <a:extLst>
              <a:ext uri="{FF2B5EF4-FFF2-40B4-BE49-F238E27FC236}">
                <a16:creationId xmlns:a16="http://schemas.microsoft.com/office/drawing/2014/main" id="{B50835BB-0E51-56EA-1645-5B067C88B8AC}"/>
              </a:ext>
            </a:extLst>
          </p:cNvPr>
          <p:cNvSpPr>
            <a:spLocks noGrp="1"/>
          </p:cNvSpPr>
          <p:nvPr>
            <p:ph idx="1"/>
          </p:nvPr>
        </p:nvSpPr>
        <p:spPr/>
        <p:txBody>
          <a:bodyPr/>
          <a:lstStyle/>
          <a:p>
            <a:r>
              <a:rPr lang="en-US"/>
              <a:t>Pay to place ads on internet services</a:t>
            </a:r>
          </a:p>
          <a:p>
            <a:r>
              <a:rPr lang="en-US"/>
              <a:t>Aggregate information (impressions, clicks, reach) by different stratifications (e.g., age range, gender, income, location)</a:t>
            </a:r>
          </a:p>
          <a:p>
            <a:r>
              <a:rPr lang="en-US"/>
              <a:t>Individual information by eliciting clicks</a:t>
            </a:r>
          </a:p>
          <a:p>
            <a:pPr lvl="1"/>
            <a:r>
              <a:rPr lang="en-US"/>
              <a:t>If you need a click, ads need to provide a direct benefit to users</a:t>
            </a:r>
          </a:p>
          <a:p>
            <a:r>
              <a:rPr lang="en-US"/>
              <a:t>Some restrictions apply to health-related advertising</a:t>
            </a:r>
          </a:p>
          <a:p>
            <a:r>
              <a:rPr lang="en-US"/>
              <a:t>Still a developing field with many open questions, e.g., how do we measure behavior change?</a:t>
            </a:r>
            <a:endParaRPr lang="en-IL"/>
          </a:p>
        </p:txBody>
      </p:sp>
    </p:spTree>
    <p:extLst>
      <p:ext uri="{BB962C8B-B14F-4D97-AF65-F5344CB8AC3E}">
        <p14:creationId xmlns:p14="http://schemas.microsoft.com/office/powerpoint/2010/main" val="742994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7FAD-ECAA-B528-73B9-3A9D7E6724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DADAC-430E-F1F8-5ED4-C2F566D87FA7}"/>
              </a:ext>
            </a:extLst>
          </p:cNvPr>
          <p:cNvSpPr>
            <a:spLocks noGrp="1"/>
          </p:cNvSpPr>
          <p:nvPr>
            <p:ph type="title"/>
          </p:nvPr>
        </p:nvSpPr>
        <p:spPr/>
        <p:txBody>
          <a:bodyPr/>
          <a:lstStyle/>
          <a:p>
            <a:r>
              <a:rPr lang="en-US"/>
              <a:t>Examples of use</a:t>
            </a:r>
            <a:endParaRPr lang="en-IL"/>
          </a:p>
        </p:txBody>
      </p:sp>
      <p:pic>
        <p:nvPicPr>
          <p:cNvPr id="5" name="Picture 4">
            <a:extLst>
              <a:ext uri="{FF2B5EF4-FFF2-40B4-BE49-F238E27FC236}">
                <a16:creationId xmlns:a16="http://schemas.microsoft.com/office/drawing/2014/main" id="{112A76E7-9B31-CF57-7384-6FE04484A0AE}"/>
              </a:ext>
            </a:extLst>
          </p:cNvPr>
          <p:cNvPicPr>
            <a:picLocks noChangeAspect="1"/>
          </p:cNvPicPr>
          <p:nvPr/>
        </p:nvPicPr>
        <p:blipFill>
          <a:blip r:embed="rId2"/>
          <a:stretch>
            <a:fillRect/>
          </a:stretch>
        </p:blipFill>
        <p:spPr>
          <a:xfrm>
            <a:off x="6945891" y="542572"/>
            <a:ext cx="3371523" cy="130932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5851056-4A0D-307D-F636-F504FD68F9BC}"/>
              </a:ext>
            </a:extLst>
          </p:cNvPr>
          <p:cNvPicPr>
            <a:picLocks noChangeAspect="1"/>
          </p:cNvPicPr>
          <p:nvPr/>
        </p:nvPicPr>
        <p:blipFill>
          <a:blip r:embed="rId3"/>
          <a:stretch>
            <a:fillRect/>
          </a:stretch>
        </p:blipFill>
        <p:spPr>
          <a:xfrm>
            <a:off x="915295" y="1732295"/>
            <a:ext cx="4143836" cy="118821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C063FB2-1713-19FC-20D2-D7F88E19D2A2}"/>
              </a:ext>
            </a:extLst>
          </p:cNvPr>
          <p:cNvPicPr>
            <a:picLocks noChangeAspect="1"/>
          </p:cNvPicPr>
          <p:nvPr/>
        </p:nvPicPr>
        <p:blipFill>
          <a:blip r:embed="rId4"/>
          <a:stretch>
            <a:fillRect/>
          </a:stretch>
        </p:blipFill>
        <p:spPr>
          <a:xfrm>
            <a:off x="9442076" y="2176645"/>
            <a:ext cx="2470711" cy="1955799"/>
          </a:xfrm>
          <a:prstGeom prst="rect">
            <a:avLst/>
          </a:prstGeom>
          <a:ln>
            <a:noFill/>
          </a:ln>
          <a:effectLst>
            <a:outerShdw blurRad="292100" dist="139700" dir="2700000" algn="tl" rotWithShape="0">
              <a:srgbClr val="333333">
                <a:alpha val="65000"/>
              </a:srgbClr>
            </a:outerShdw>
          </a:effectLst>
        </p:spPr>
      </p:pic>
      <p:pic>
        <p:nvPicPr>
          <p:cNvPr id="12" name="Content Placeholder 4">
            <a:extLst>
              <a:ext uri="{FF2B5EF4-FFF2-40B4-BE49-F238E27FC236}">
                <a16:creationId xmlns:a16="http://schemas.microsoft.com/office/drawing/2014/main" id="{4AB3AB4C-F2D6-A158-5BC8-62BD5CC0F6F0}"/>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915295" y="3322444"/>
            <a:ext cx="2590800" cy="1620000"/>
          </a:xfrm>
          <a:prstGeom prst="rect">
            <a:avLst/>
          </a:prstGeom>
          <a:ln>
            <a:noFill/>
          </a:ln>
          <a:effectLst>
            <a:outerShdw blurRad="292100" dist="139700" dir="2700000" algn="tl" rotWithShape="0">
              <a:srgbClr val="333333">
                <a:alpha val="65000"/>
              </a:srgbClr>
            </a:outerShdw>
          </a:effectLst>
        </p:spPr>
      </p:pic>
      <p:pic>
        <p:nvPicPr>
          <p:cNvPr id="13" name="Content Placeholder 5">
            <a:extLst>
              <a:ext uri="{FF2B5EF4-FFF2-40B4-BE49-F238E27FC236}">
                <a16:creationId xmlns:a16="http://schemas.microsoft.com/office/drawing/2014/main" id="{0123A016-7FBA-231D-3DD1-9C52F03F5ED4}"/>
              </a:ext>
            </a:extLst>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3672792" y="3322444"/>
            <a:ext cx="2592000" cy="162000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8570524-8665-EC54-ADC3-F86A25545597}"/>
              </a:ext>
            </a:extLst>
          </p:cNvPr>
          <p:cNvPicPr>
            <a:picLocks noChangeAspect="1"/>
          </p:cNvPicPr>
          <p:nvPr/>
        </p:nvPicPr>
        <p:blipFill>
          <a:blip r:embed="rId7"/>
          <a:stretch>
            <a:fillRect/>
          </a:stretch>
        </p:blipFill>
        <p:spPr>
          <a:xfrm>
            <a:off x="7109271" y="4424317"/>
            <a:ext cx="3801433" cy="1557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800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8F6F-8345-1A95-4FBA-71109FA305B9}"/>
              </a:ext>
            </a:extLst>
          </p:cNvPr>
          <p:cNvSpPr>
            <a:spLocks noGrp="1"/>
          </p:cNvSpPr>
          <p:nvPr>
            <p:ph type="title"/>
          </p:nvPr>
        </p:nvSpPr>
        <p:spPr/>
        <p:txBody>
          <a:bodyPr/>
          <a:lstStyle/>
          <a:p>
            <a:r>
              <a:rPr lang="en-US"/>
              <a:t>Some interesting capabilities</a:t>
            </a:r>
          </a:p>
        </p:txBody>
      </p:sp>
      <p:sp>
        <p:nvSpPr>
          <p:cNvPr id="3" name="Content Placeholder 2">
            <a:extLst>
              <a:ext uri="{FF2B5EF4-FFF2-40B4-BE49-F238E27FC236}">
                <a16:creationId xmlns:a16="http://schemas.microsoft.com/office/drawing/2014/main" id="{D3755474-03BF-52A7-3D12-FA5E1A9FD6A0}"/>
              </a:ext>
            </a:extLst>
          </p:cNvPr>
          <p:cNvSpPr>
            <a:spLocks noGrp="1"/>
          </p:cNvSpPr>
          <p:nvPr>
            <p:ph idx="1"/>
          </p:nvPr>
        </p:nvSpPr>
        <p:spPr/>
        <p:txBody>
          <a:bodyPr/>
          <a:lstStyle/>
          <a:p>
            <a:r>
              <a:rPr lang="en-US"/>
              <a:t>Advertise to:</a:t>
            </a:r>
          </a:p>
          <a:p>
            <a:pPr lvl="1"/>
            <a:r>
              <a:rPr lang="en-US"/>
              <a:t>Specific demographics (age, gender)</a:t>
            </a:r>
          </a:p>
          <a:p>
            <a:pPr lvl="1"/>
            <a:r>
              <a:rPr lang="en-US"/>
              <a:t>People who visited specific places </a:t>
            </a:r>
          </a:p>
          <a:p>
            <a:pPr lvl="1"/>
            <a:r>
              <a:rPr lang="en-US"/>
              <a:t>People similar to a given list of people</a:t>
            </a:r>
          </a:p>
          <a:p>
            <a:r>
              <a:rPr lang="en-US"/>
              <a:t>Count conversions via online and offline activity</a:t>
            </a:r>
          </a:p>
          <a:p>
            <a:r>
              <a:rPr lang="en-US"/>
              <a:t>Automatically generate ads, provide suggested keywords</a:t>
            </a:r>
          </a:p>
        </p:txBody>
      </p:sp>
    </p:spTree>
    <p:extLst>
      <p:ext uri="{BB962C8B-B14F-4D97-AF65-F5344CB8AC3E}">
        <p14:creationId xmlns:p14="http://schemas.microsoft.com/office/powerpoint/2010/main" val="3799065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410A28-C9AE-0946-0D7B-82C225443CCD}"/>
              </a:ext>
            </a:extLst>
          </p:cNvPr>
          <p:cNvPicPr>
            <a:picLocks noChangeAspect="1"/>
          </p:cNvPicPr>
          <p:nvPr/>
        </p:nvPicPr>
        <p:blipFill>
          <a:blip r:embed="rId2"/>
          <a:stretch>
            <a:fillRect/>
          </a:stretch>
        </p:blipFill>
        <p:spPr>
          <a:xfrm>
            <a:off x="1555535" y="1361860"/>
            <a:ext cx="4146047" cy="3218504"/>
          </a:xfrm>
          <a:prstGeom prst="rect">
            <a:avLst/>
          </a:prstGeom>
        </p:spPr>
      </p:pic>
      <p:pic>
        <p:nvPicPr>
          <p:cNvPr id="4" name="Picture 3">
            <a:extLst>
              <a:ext uri="{FF2B5EF4-FFF2-40B4-BE49-F238E27FC236}">
                <a16:creationId xmlns:a16="http://schemas.microsoft.com/office/drawing/2014/main" id="{F5EFF5C6-18E3-ECD9-A40B-50E158C009F4}"/>
              </a:ext>
            </a:extLst>
          </p:cNvPr>
          <p:cNvPicPr>
            <a:picLocks noChangeAspect="1"/>
          </p:cNvPicPr>
          <p:nvPr/>
        </p:nvPicPr>
        <p:blipFill>
          <a:blip r:embed="rId3"/>
          <a:stretch>
            <a:fillRect/>
          </a:stretch>
        </p:blipFill>
        <p:spPr>
          <a:xfrm>
            <a:off x="6453272" y="2158602"/>
            <a:ext cx="2580452" cy="2094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FFB2C773-D3B5-77B4-6812-F0C2C7B3C613}"/>
              </a:ext>
            </a:extLst>
          </p:cNvPr>
          <p:cNvPicPr>
            <a:picLocks noChangeAspect="1"/>
          </p:cNvPicPr>
          <p:nvPr/>
        </p:nvPicPr>
        <p:blipFill>
          <a:blip r:embed="rId4"/>
          <a:stretch>
            <a:fillRect/>
          </a:stretch>
        </p:blipFill>
        <p:spPr>
          <a:xfrm>
            <a:off x="9785414" y="522549"/>
            <a:ext cx="1568386" cy="2094720"/>
          </a:xfrm>
          <a:prstGeom prst="rect">
            <a:avLst/>
          </a:prstGeom>
        </p:spPr>
      </p:pic>
      <p:pic>
        <p:nvPicPr>
          <p:cNvPr id="6" name="Picture 5">
            <a:extLst>
              <a:ext uri="{FF2B5EF4-FFF2-40B4-BE49-F238E27FC236}">
                <a16:creationId xmlns:a16="http://schemas.microsoft.com/office/drawing/2014/main" id="{D5AE5E9F-A386-9F81-4CE3-CA3301DFFF1F}"/>
              </a:ext>
            </a:extLst>
          </p:cNvPr>
          <p:cNvPicPr>
            <a:picLocks noChangeAspect="1"/>
          </p:cNvPicPr>
          <p:nvPr/>
        </p:nvPicPr>
        <p:blipFill>
          <a:blip r:embed="rId5"/>
          <a:stretch>
            <a:fillRect/>
          </a:stretch>
        </p:blipFill>
        <p:spPr>
          <a:xfrm>
            <a:off x="9793355" y="3355387"/>
            <a:ext cx="1560445" cy="2449953"/>
          </a:xfrm>
          <a:prstGeom prst="rect">
            <a:avLst/>
          </a:prstGeom>
        </p:spPr>
      </p:pic>
      <p:sp>
        <p:nvSpPr>
          <p:cNvPr id="7" name="Arrow: Right 6">
            <a:extLst>
              <a:ext uri="{FF2B5EF4-FFF2-40B4-BE49-F238E27FC236}">
                <a16:creationId xmlns:a16="http://schemas.microsoft.com/office/drawing/2014/main" id="{59798574-0A68-A00B-B800-3F6BC83CFD52}"/>
              </a:ext>
            </a:extLst>
          </p:cNvPr>
          <p:cNvSpPr/>
          <p:nvPr/>
        </p:nvSpPr>
        <p:spPr bwMode="auto">
          <a:xfrm>
            <a:off x="5785280" y="2907112"/>
            <a:ext cx="597701" cy="597701"/>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947915AB-C92B-08A8-3FE0-6D416C34E585}"/>
              </a:ext>
            </a:extLst>
          </p:cNvPr>
          <p:cNvSpPr/>
          <p:nvPr/>
        </p:nvSpPr>
        <p:spPr bwMode="auto">
          <a:xfrm>
            <a:off x="9170801" y="2158602"/>
            <a:ext cx="597701" cy="597701"/>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3C58A878-03AA-245E-849B-32052C717A5B}"/>
              </a:ext>
            </a:extLst>
          </p:cNvPr>
          <p:cNvSpPr/>
          <p:nvPr/>
        </p:nvSpPr>
        <p:spPr bwMode="auto">
          <a:xfrm>
            <a:off x="9170800" y="3504813"/>
            <a:ext cx="597701" cy="597701"/>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D1DA7214-FDEE-9BAE-1A45-E9058AC80BBC}"/>
              </a:ext>
            </a:extLst>
          </p:cNvPr>
          <p:cNvSpPr/>
          <p:nvPr/>
        </p:nvSpPr>
        <p:spPr bwMode="auto">
          <a:xfrm rot="16200000" flipH="1">
            <a:off x="6154420" y="-1959733"/>
            <a:ext cx="597702" cy="6056791"/>
          </a:xfrm>
          <a:prstGeom prst="bentArrow">
            <a:avLst>
              <a:gd name="adj1" fmla="val 18103"/>
              <a:gd name="adj2" fmla="val 50000"/>
              <a:gd name="adj3" fmla="val 34651"/>
              <a:gd name="adj4" fmla="val 42313"/>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29936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9EA1-ED26-98BD-3267-394EC63C82A0}"/>
              </a:ext>
            </a:extLst>
          </p:cNvPr>
          <p:cNvSpPr>
            <a:spLocks noGrp="1"/>
          </p:cNvSpPr>
          <p:nvPr>
            <p:ph type="title"/>
          </p:nvPr>
        </p:nvSpPr>
        <p:spPr/>
        <p:txBody>
          <a:bodyPr/>
          <a:lstStyle/>
          <a:p>
            <a:r>
              <a:rPr lang="en-US"/>
              <a:t>Campaign results</a:t>
            </a:r>
          </a:p>
        </p:txBody>
      </p:sp>
      <p:graphicFrame>
        <p:nvGraphicFramePr>
          <p:cNvPr id="3" name="Chart 2">
            <a:extLst>
              <a:ext uri="{FF2B5EF4-FFF2-40B4-BE49-F238E27FC236}">
                <a16:creationId xmlns:a16="http://schemas.microsoft.com/office/drawing/2014/main" id="{16679807-D01D-C0BC-65A2-99B15622D499}"/>
              </a:ext>
            </a:extLst>
          </p:cNvPr>
          <p:cNvGraphicFramePr>
            <a:graphicFrameLocks/>
          </p:cNvGraphicFramePr>
          <p:nvPr>
            <p:extLst>
              <p:ext uri="{D42A27DB-BD31-4B8C-83A1-F6EECF244321}">
                <p14:modId xmlns:p14="http://schemas.microsoft.com/office/powerpoint/2010/main" val="1391411308"/>
              </p:ext>
            </p:extLst>
          </p:nvPr>
        </p:nvGraphicFramePr>
        <p:xfrm>
          <a:off x="3575977" y="1796587"/>
          <a:ext cx="4408047" cy="336207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close up of a map&#10;&#10;Description automatically generated">
            <a:extLst>
              <a:ext uri="{FF2B5EF4-FFF2-40B4-BE49-F238E27FC236}">
                <a16:creationId xmlns:a16="http://schemas.microsoft.com/office/drawing/2014/main" id="{8E96B391-AFD8-D275-66AF-3E935A4EED90}"/>
              </a:ext>
            </a:extLst>
          </p:cNvPr>
          <p:cNvPicPr>
            <a:picLocks noChangeAspect="1"/>
          </p:cNvPicPr>
          <p:nvPr/>
        </p:nvPicPr>
        <p:blipFill>
          <a:blip r:embed="rId3"/>
          <a:stretch>
            <a:fillRect/>
          </a:stretch>
        </p:blipFill>
        <p:spPr>
          <a:xfrm>
            <a:off x="8242224" y="2846776"/>
            <a:ext cx="3388266" cy="2540231"/>
          </a:xfrm>
          <a:prstGeom prst="rect">
            <a:avLst/>
          </a:prstGeom>
        </p:spPr>
      </p:pic>
      <p:sp>
        <p:nvSpPr>
          <p:cNvPr id="5" name="TextBox 4">
            <a:extLst>
              <a:ext uri="{FF2B5EF4-FFF2-40B4-BE49-F238E27FC236}">
                <a16:creationId xmlns:a16="http://schemas.microsoft.com/office/drawing/2014/main" id="{BC4E8FDA-107E-3DAF-6B6B-CF7DEA057918}"/>
              </a:ext>
            </a:extLst>
          </p:cNvPr>
          <p:cNvSpPr txBox="1"/>
          <p:nvPr/>
        </p:nvSpPr>
        <p:spPr>
          <a:xfrm>
            <a:off x="834975" y="5615357"/>
            <a:ext cx="10518825" cy="523220"/>
          </a:xfrm>
          <a:prstGeom prst="rect">
            <a:avLst/>
          </a:prstGeom>
          <a:noFill/>
        </p:spPr>
        <p:txBody>
          <a:bodyPr wrap="square">
            <a:spAutoFit/>
          </a:bodyPr>
          <a:lstStyle/>
          <a:p>
            <a:r>
              <a:rPr lang="en-US" sz="1400"/>
              <a:t>E. Yom-Tov (2020) ``Screening for cancer using a learning Internet advertising system" ACM Transactions on Computing for Healthcare: 1(2): 10</a:t>
            </a:r>
          </a:p>
          <a:p>
            <a:endParaRPr lang="en-US" sz="1400"/>
          </a:p>
        </p:txBody>
      </p:sp>
      <p:pic>
        <p:nvPicPr>
          <p:cNvPr id="6" name="Picture 5">
            <a:extLst>
              <a:ext uri="{FF2B5EF4-FFF2-40B4-BE49-F238E27FC236}">
                <a16:creationId xmlns:a16="http://schemas.microsoft.com/office/drawing/2014/main" id="{9A27A814-2CC7-7C6F-1DF7-4929D3B57E7A}"/>
              </a:ext>
            </a:extLst>
          </p:cNvPr>
          <p:cNvPicPr>
            <a:picLocks noChangeAspect="1"/>
          </p:cNvPicPr>
          <p:nvPr/>
        </p:nvPicPr>
        <p:blipFill>
          <a:blip r:embed="rId4"/>
          <a:stretch>
            <a:fillRect/>
          </a:stretch>
        </p:blipFill>
        <p:spPr>
          <a:xfrm>
            <a:off x="438681" y="1625861"/>
            <a:ext cx="3614968" cy="2323908"/>
          </a:xfrm>
          <a:prstGeom prst="rect">
            <a:avLst/>
          </a:prstGeom>
        </p:spPr>
      </p:pic>
    </p:spTree>
    <p:extLst>
      <p:ext uri="{BB962C8B-B14F-4D97-AF65-F5344CB8AC3E}">
        <p14:creationId xmlns:p14="http://schemas.microsoft.com/office/powerpoint/2010/main" val="373169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FF0A6-CCD1-F4FA-0900-63582FFD04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231926-547B-570B-E29D-FC2DC146FCEC}"/>
              </a:ext>
            </a:extLst>
          </p:cNvPr>
          <p:cNvSpPr>
            <a:spLocks noGrp="1"/>
          </p:cNvSpPr>
          <p:nvPr>
            <p:ph type="title"/>
          </p:nvPr>
        </p:nvSpPr>
        <p:spPr/>
        <p:txBody>
          <a:bodyPr/>
          <a:lstStyle/>
          <a:p>
            <a:r>
              <a:rPr lang="en-US"/>
              <a:t>Advantages of internet data for epidemiology</a:t>
            </a:r>
          </a:p>
        </p:txBody>
      </p:sp>
      <p:sp>
        <p:nvSpPr>
          <p:cNvPr id="5" name="Text Placeholder 4">
            <a:extLst>
              <a:ext uri="{FF2B5EF4-FFF2-40B4-BE49-F238E27FC236}">
                <a16:creationId xmlns:a16="http://schemas.microsoft.com/office/drawing/2014/main" id="{2D36A302-3FFF-00DE-6F5D-BC5281E3530D}"/>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3100939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296751-0506-66E3-11CD-0BC90F18C38E}"/>
              </a:ext>
            </a:extLst>
          </p:cNvPr>
          <p:cNvSpPr>
            <a:spLocks noGrp="1"/>
          </p:cNvSpPr>
          <p:nvPr>
            <p:ph type="title"/>
          </p:nvPr>
        </p:nvSpPr>
        <p:spPr/>
        <p:txBody>
          <a:bodyPr/>
          <a:lstStyle/>
          <a:p>
            <a:r>
              <a:rPr lang="en-US"/>
              <a:t>Quantity</a:t>
            </a:r>
          </a:p>
        </p:txBody>
      </p:sp>
      <p:pic>
        <p:nvPicPr>
          <p:cNvPr id="6" name="Picture 2" descr="internet minute statistics - infographic">
            <a:extLst>
              <a:ext uri="{FF2B5EF4-FFF2-40B4-BE49-F238E27FC236}">
                <a16:creationId xmlns:a16="http://schemas.microsoft.com/office/drawing/2014/main" id="{6A3CB44F-BDBF-FD70-6578-53DB26BB18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8760" y="365125"/>
            <a:ext cx="5200650" cy="5200650"/>
          </a:xfrm>
          <a:prstGeom prst="rect">
            <a:avLst/>
          </a:prstGeom>
          <a:solidFill>
            <a:srgbClr val="FFFFFF"/>
          </a:solidFill>
        </p:spPr>
      </p:pic>
    </p:spTree>
    <p:extLst>
      <p:ext uri="{BB962C8B-B14F-4D97-AF65-F5344CB8AC3E}">
        <p14:creationId xmlns:p14="http://schemas.microsoft.com/office/powerpoint/2010/main" val="2042418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F40114DC-4787-1549-8683-85B09E2503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93742"/>
            <a:ext cx="6843793" cy="4351338"/>
          </a:xfrm>
        </p:spPr>
      </p:pic>
      <p:sp>
        <p:nvSpPr>
          <p:cNvPr id="7" name="TextBox 6">
            <a:extLst>
              <a:ext uri="{FF2B5EF4-FFF2-40B4-BE49-F238E27FC236}">
                <a16:creationId xmlns:a16="http://schemas.microsoft.com/office/drawing/2014/main" id="{FC4A970A-B59C-4C42-AB2A-2FF6685D430E}"/>
              </a:ext>
            </a:extLst>
          </p:cNvPr>
          <p:cNvSpPr txBox="1"/>
          <p:nvPr/>
        </p:nvSpPr>
        <p:spPr>
          <a:xfrm>
            <a:off x="838201" y="5748867"/>
            <a:ext cx="10871200" cy="307777"/>
          </a:xfrm>
          <a:prstGeom prst="rect">
            <a:avLst/>
          </a:prstGeom>
          <a:noFill/>
        </p:spPr>
        <p:txBody>
          <a:bodyPr wrap="square" rtlCol="0">
            <a:spAutoFit/>
          </a:bodyPr>
          <a:lstStyle/>
          <a:p>
            <a:r>
              <a:rPr lang="en-US" sz="1400" dirty="0"/>
              <a:t>https://</a:t>
            </a:r>
            <a:r>
              <a:rPr lang="en-US" sz="1400" dirty="0" err="1"/>
              <a:t>www.beckershospitalreview.com</a:t>
            </a:r>
            <a:r>
              <a:rPr lang="en-US" sz="1400" dirty="0"/>
              <a:t>/healthcare-information-technology/google-receives-more-than-1-billion-health-questions-every-day.html</a:t>
            </a:r>
          </a:p>
        </p:txBody>
      </p:sp>
      <p:sp>
        <p:nvSpPr>
          <p:cNvPr id="3" name="TextBox 2">
            <a:extLst>
              <a:ext uri="{FF2B5EF4-FFF2-40B4-BE49-F238E27FC236}">
                <a16:creationId xmlns:a16="http://schemas.microsoft.com/office/drawing/2014/main" id="{84755889-5B88-0C03-E03D-E567BB00FA61}"/>
              </a:ext>
            </a:extLst>
          </p:cNvPr>
          <p:cNvSpPr txBox="1"/>
          <p:nvPr/>
        </p:nvSpPr>
        <p:spPr>
          <a:xfrm>
            <a:off x="7681992" y="1994476"/>
            <a:ext cx="3671807" cy="3416320"/>
          </a:xfrm>
          <a:prstGeom prst="rect">
            <a:avLst/>
          </a:prstGeom>
          <a:noFill/>
        </p:spPr>
        <p:txBody>
          <a:bodyPr wrap="square" rtlCol="0">
            <a:spAutoFit/>
          </a:bodyPr>
          <a:lstStyle/>
          <a:p>
            <a:r>
              <a:rPr lang="en-US" sz="2400" dirty="0"/>
              <a:t>“ … 7 percent of Google’s daily searches are health-related …”</a:t>
            </a:r>
          </a:p>
          <a:p>
            <a:endParaRPr lang="en-US" sz="2400" dirty="0"/>
          </a:p>
          <a:p>
            <a:r>
              <a:rPr lang="en-US" sz="2400" dirty="0"/>
              <a:t>“People are asking us about conditions, medications, symptoms and insurance questions.”</a:t>
            </a:r>
          </a:p>
          <a:p>
            <a:endParaRPr lang="en-US" sz="2400" dirty="0"/>
          </a:p>
        </p:txBody>
      </p:sp>
    </p:spTree>
    <p:extLst>
      <p:ext uri="{BB962C8B-B14F-4D97-AF65-F5344CB8AC3E}">
        <p14:creationId xmlns:p14="http://schemas.microsoft.com/office/powerpoint/2010/main" val="166563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0A356-229B-FA0A-10CF-A255F73FD626}"/>
              </a:ext>
            </a:extLst>
          </p:cNvPr>
          <p:cNvSpPr>
            <a:spLocks noGrp="1"/>
          </p:cNvSpPr>
          <p:nvPr>
            <p:ph type="title"/>
          </p:nvPr>
        </p:nvSpPr>
        <p:spPr/>
        <p:txBody>
          <a:bodyPr/>
          <a:lstStyle/>
          <a:p>
            <a:r>
              <a:rPr lang="en-US">
                <a:ea typeface="Calibri Light"/>
                <a:cs typeface="Calibri Light"/>
              </a:rPr>
              <a:t>Digital epidemiology</a:t>
            </a:r>
            <a:endParaRPr lang="en-US"/>
          </a:p>
        </p:txBody>
      </p:sp>
      <p:sp>
        <p:nvSpPr>
          <p:cNvPr id="3" name="Content Placeholder 2">
            <a:extLst>
              <a:ext uri="{FF2B5EF4-FFF2-40B4-BE49-F238E27FC236}">
                <a16:creationId xmlns:a16="http://schemas.microsoft.com/office/drawing/2014/main" id="{2A4AACEA-29BE-4C2B-7C14-FE881FA46237}"/>
              </a:ext>
            </a:extLst>
          </p:cNvPr>
          <p:cNvSpPr>
            <a:spLocks noGrp="1"/>
          </p:cNvSpPr>
          <p:nvPr>
            <p:ph idx="1"/>
          </p:nvPr>
        </p:nvSpPr>
        <p:spPr/>
        <p:txBody>
          <a:bodyPr vert="horz" lIns="91440" tIns="45720" rIns="91440" bIns="45720" rtlCol="0" anchor="ctr">
            <a:normAutofit/>
          </a:bodyPr>
          <a:lstStyle/>
          <a:p>
            <a:pPr>
              <a:buNone/>
            </a:pPr>
            <a:r>
              <a:rPr lang="en-US">
                <a:ea typeface="Calibri" panose="020F0502020204030204"/>
                <a:cs typeface="Calibri" panose="020F0502020204030204"/>
              </a:rPr>
              <a:t>Digital epidemiology is epidemiology that uses data that was generated outside the public health system, i.e. with data that was not generated for the primary purpose of doing epidemiology.</a:t>
            </a:r>
            <a:endParaRPr lang="en-US"/>
          </a:p>
          <a:p>
            <a:pPr algn="ctr">
              <a:buNone/>
            </a:pPr>
            <a:r>
              <a:rPr lang="en-US">
                <a:ea typeface="Calibri" panose="020F0502020204030204"/>
                <a:cs typeface="Calibri" panose="020F0502020204030204"/>
              </a:rPr>
              <a:t>Broadly taken from the definition by Marcel </a:t>
            </a:r>
            <a:r>
              <a:rPr lang="en-US" err="1">
                <a:ea typeface="Calibri" panose="020F0502020204030204"/>
                <a:cs typeface="Calibri" panose="020F0502020204030204"/>
              </a:rPr>
              <a:t>Salathé</a:t>
            </a:r>
            <a:r>
              <a:rPr lang="en-US">
                <a:ea typeface="Calibri" panose="020F0502020204030204"/>
                <a:cs typeface="Calibri" panose="020F0502020204030204"/>
              </a:rPr>
              <a:t>, EPFL</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047228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DC35-B05F-69B3-9C20-8E0EDDB86D05}"/>
              </a:ext>
            </a:extLst>
          </p:cNvPr>
          <p:cNvSpPr>
            <a:spLocks noGrp="1"/>
          </p:cNvSpPr>
          <p:nvPr>
            <p:ph type="title"/>
          </p:nvPr>
        </p:nvSpPr>
        <p:spPr/>
        <p:txBody>
          <a:bodyPr/>
          <a:lstStyle/>
          <a:p>
            <a:r>
              <a:rPr lang="en-US"/>
              <a:t>Temporal resolution</a:t>
            </a:r>
          </a:p>
        </p:txBody>
      </p:sp>
      <p:grpSp>
        <p:nvGrpSpPr>
          <p:cNvPr id="4" name="Group 3">
            <a:extLst>
              <a:ext uri="{FF2B5EF4-FFF2-40B4-BE49-F238E27FC236}">
                <a16:creationId xmlns:a16="http://schemas.microsoft.com/office/drawing/2014/main" id="{C0D181EA-0818-B065-4C9F-37B46A9A33E5}"/>
              </a:ext>
            </a:extLst>
          </p:cNvPr>
          <p:cNvGrpSpPr/>
          <p:nvPr/>
        </p:nvGrpSpPr>
        <p:grpSpPr>
          <a:xfrm>
            <a:off x="6467526" y="687895"/>
            <a:ext cx="4482760" cy="5197729"/>
            <a:chOff x="4510881" y="1363662"/>
            <a:chExt cx="4355283" cy="4948526"/>
          </a:xfrm>
        </p:grpSpPr>
        <p:pic>
          <p:nvPicPr>
            <p:cNvPr id="5" name="Picture 4">
              <a:extLst>
                <a:ext uri="{FF2B5EF4-FFF2-40B4-BE49-F238E27FC236}">
                  <a16:creationId xmlns:a16="http://schemas.microsoft.com/office/drawing/2014/main" id="{40FB8AC6-9D5C-C92C-847E-6074C0369C14}"/>
                </a:ext>
              </a:extLst>
            </p:cNvPr>
            <p:cNvPicPr>
              <a:picLocks noChangeAspect="1"/>
            </p:cNvPicPr>
            <p:nvPr/>
          </p:nvPicPr>
          <p:blipFill>
            <a:blip r:embed="rId3"/>
            <a:stretch>
              <a:fillRect/>
            </a:stretch>
          </p:blipFill>
          <p:spPr>
            <a:xfrm>
              <a:off x="4510881" y="1363662"/>
              <a:ext cx="4271962" cy="4517477"/>
            </a:xfrm>
            <a:prstGeom prst="rect">
              <a:avLst/>
            </a:prstGeom>
          </p:spPr>
        </p:pic>
        <p:sp>
          <p:nvSpPr>
            <p:cNvPr id="6" name="TextBox 5">
              <a:extLst>
                <a:ext uri="{FF2B5EF4-FFF2-40B4-BE49-F238E27FC236}">
                  <a16:creationId xmlns:a16="http://schemas.microsoft.com/office/drawing/2014/main" id="{CE202C1A-9851-1740-45EB-E7B5AFCE6664}"/>
                </a:ext>
              </a:extLst>
            </p:cNvPr>
            <p:cNvSpPr txBox="1"/>
            <p:nvPr/>
          </p:nvSpPr>
          <p:spPr>
            <a:xfrm>
              <a:off x="7327587" y="5881139"/>
              <a:ext cx="1538577" cy="431049"/>
            </a:xfrm>
            <a:prstGeom prst="rect">
              <a:avLst/>
            </a:prstGeom>
            <a:noFill/>
          </p:spPr>
          <p:txBody>
            <a:bodyPr wrap="none" lIns="179310" tIns="143448" rIns="179310" bIns="143448" rtlCol="0">
              <a:spAutoFit/>
            </a:bodyPr>
            <a:lstStyle/>
            <a:p>
              <a:pPr>
                <a:lnSpc>
                  <a:spcPct val="90000"/>
                </a:lnSpc>
                <a:spcAft>
                  <a:spcPts val="588"/>
                </a:spcAft>
              </a:pPr>
              <a:r>
                <a:rPr lang="en-US" sz="1177" err="1">
                  <a:gradFill>
                    <a:gsLst>
                      <a:gs pos="2917">
                        <a:schemeClr val="tx1"/>
                      </a:gs>
                      <a:gs pos="30000">
                        <a:schemeClr val="tx1"/>
                      </a:gs>
                    </a:gsLst>
                    <a:lin ang="5400000" scaled="0"/>
                  </a:gradFill>
                </a:rPr>
                <a:t>Fourney</a:t>
              </a:r>
              <a:r>
                <a:rPr lang="en-US" sz="1177">
                  <a:gradFill>
                    <a:gsLst>
                      <a:gs pos="2917">
                        <a:schemeClr val="tx1"/>
                      </a:gs>
                      <a:gs pos="30000">
                        <a:schemeClr val="tx1"/>
                      </a:gs>
                    </a:gsLst>
                    <a:lin ang="5400000" scaled="0"/>
                  </a:gradFill>
                </a:rPr>
                <a:t> et al., 2015</a:t>
              </a:r>
            </a:p>
          </p:txBody>
        </p:sp>
      </p:grpSp>
      <p:graphicFrame>
        <p:nvGraphicFramePr>
          <p:cNvPr id="7" name="Chart 6">
            <a:extLst>
              <a:ext uri="{FF2B5EF4-FFF2-40B4-BE49-F238E27FC236}">
                <a16:creationId xmlns:a16="http://schemas.microsoft.com/office/drawing/2014/main" id="{72185493-D8B6-03EF-350E-BF9B87F29238}"/>
              </a:ext>
            </a:extLst>
          </p:cNvPr>
          <p:cNvGraphicFramePr/>
          <p:nvPr>
            <p:extLst>
              <p:ext uri="{D42A27DB-BD31-4B8C-83A1-F6EECF244321}">
                <p14:modId xmlns:p14="http://schemas.microsoft.com/office/powerpoint/2010/main" val="2293164734"/>
              </p:ext>
            </p:extLst>
          </p:nvPr>
        </p:nvGraphicFramePr>
        <p:xfrm>
          <a:off x="1649570" y="2071117"/>
          <a:ext cx="3885059" cy="2839081"/>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75753D9B-804C-F66E-5E17-F5C2044EBA8D}"/>
              </a:ext>
            </a:extLst>
          </p:cNvPr>
          <p:cNvSpPr txBox="1"/>
          <p:nvPr/>
        </p:nvSpPr>
        <p:spPr>
          <a:xfrm>
            <a:off x="2565400" y="4804757"/>
            <a:ext cx="2486386" cy="369332"/>
          </a:xfrm>
          <a:prstGeom prst="rect">
            <a:avLst/>
          </a:prstGeom>
          <a:noFill/>
        </p:spPr>
        <p:txBody>
          <a:bodyPr wrap="none" rtlCol="0">
            <a:spAutoFit/>
          </a:bodyPr>
          <a:lstStyle/>
          <a:p>
            <a:r>
              <a:rPr lang="en-IL"/>
              <a:t>Source: US Census, 2010</a:t>
            </a:r>
            <a:endParaRPr lang="en-US"/>
          </a:p>
        </p:txBody>
      </p:sp>
    </p:spTree>
    <p:extLst>
      <p:ext uri="{BB962C8B-B14F-4D97-AF65-F5344CB8AC3E}">
        <p14:creationId xmlns:p14="http://schemas.microsoft.com/office/powerpoint/2010/main" val="338710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97DB-E8DA-5BD3-9260-AB914DAB79A4}"/>
              </a:ext>
            </a:extLst>
          </p:cNvPr>
          <p:cNvSpPr>
            <a:spLocks noGrp="1"/>
          </p:cNvSpPr>
          <p:nvPr>
            <p:ph type="title"/>
          </p:nvPr>
        </p:nvSpPr>
        <p:spPr/>
        <p:txBody>
          <a:bodyPr/>
          <a:lstStyle/>
          <a:p>
            <a:r>
              <a:rPr lang="en-US"/>
              <a:t>Timeliness</a:t>
            </a:r>
          </a:p>
        </p:txBody>
      </p:sp>
      <p:pic>
        <p:nvPicPr>
          <p:cNvPr id="4" name="Picture 3">
            <a:extLst>
              <a:ext uri="{FF2B5EF4-FFF2-40B4-BE49-F238E27FC236}">
                <a16:creationId xmlns:a16="http://schemas.microsoft.com/office/drawing/2014/main" id="{A6C988B7-D62A-59E0-BD54-C3127033674A}"/>
              </a:ext>
            </a:extLst>
          </p:cNvPr>
          <p:cNvPicPr>
            <a:picLocks noChangeAspect="1"/>
          </p:cNvPicPr>
          <p:nvPr/>
        </p:nvPicPr>
        <p:blipFill>
          <a:blip r:embed="rId2"/>
          <a:stretch>
            <a:fillRect/>
          </a:stretch>
        </p:blipFill>
        <p:spPr>
          <a:xfrm>
            <a:off x="3058159" y="1499821"/>
            <a:ext cx="5445761" cy="4359226"/>
          </a:xfrm>
          <a:prstGeom prst="rect">
            <a:avLst/>
          </a:prstGeom>
        </p:spPr>
      </p:pic>
      <p:sp>
        <p:nvSpPr>
          <p:cNvPr id="5" name="TextBox 4">
            <a:extLst>
              <a:ext uri="{FF2B5EF4-FFF2-40B4-BE49-F238E27FC236}">
                <a16:creationId xmlns:a16="http://schemas.microsoft.com/office/drawing/2014/main" id="{141284FE-028C-0CE3-9F2C-3196EE6B6C79}"/>
              </a:ext>
            </a:extLst>
          </p:cNvPr>
          <p:cNvSpPr txBox="1"/>
          <p:nvPr/>
        </p:nvSpPr>
        <p:spPr>
          <a:xfrm>
            <a:off x="9977120" y="5582048"/>
            <a:ext cx="2082800" cy="276999"/>
          </a:xfrm>
          <a:prstGeom prst="rect">
            <a:avLst/>
          </a:prstGeom>
          <a:noFill/>
        </p:spPr>
        <p:txBody>
          <a:bodyPr wrap="square" rtlCol="0">
            <a:spAutoFit/>
          </a:bodyPr>
          <a:lstStyle/>
          <a:p>
            <a:r>
              <a:rPr lang="en-US" sz="1200"/>
              <a:t>Lampos et al., NPJ DM 2021</a:t>
            </a:r>
          </a:p>
        </p:txBody>
      </p:sp>
    </p:spTree>
    <p:extLst>
      <p:ext uri="{BB962C8B-B14F-4D97-AF65-F5344CB8AC3E}">
        <p14:creationId xmlns:p14="http://schemas.microsoft.com/office/powerpoint/2010/main" val="3975667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1471-6FCB-B8A3-6410-946DC5F30C20}"/>
              </a:ext>
            </a:extLst>
          </p:cNvPr>
          <p:cNvSpPr>
            <a:spLocks noGrp="1"/>
          </p:cNvSpPr>
          <p:nvPr>
            <p:ph type="title"/>
          </p:nvPr>
        </p:nvSpPr>
        <p:spPr/>
        <p:txBody>
          <a:bodyPr/>
          <a:lstStyle/>
          <a:p>
            <a:r>
              <a:rPr lang="en-US"/>
              <a:t>Internet search as a window to health</a:t>
            </a:r>
          </a:p>
        </p:txBody>
      </p:sp>
      <p:sp>
        <p:nvSpPr>
          <p:cNvPr id="3" name="Text Placeholder 6">
            <a:extLst>
              <a:ext uri="{FF2B5EF4-FFF2-40B4-BE49-F238E27FC236}">
                <a16:creationId xmlns:a16="http://schemas.microsoft.com/office/drawing/2014/main" id="{86149A87-2085-3F3E-0082-82700ADBE941}"/>
              </a:ext>
            </a:extLst>
          </p:cNvPr>
          <p:cNvSpPr txBox="1">
            <a:spLocks/>
          </p:cNvSpPr>
          <p:nvPr/>
        </p:nvSpPr>
        <p:spPr>
          <a:xfrm>
            <a:off x="838200" y="1825625"/>
            <a:ext cx="566131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45"/>
              <a:t>Surveys:</a:t>
            </a:r>
          </a:p>
          <a:p>
            <a:pPr lvl="1"/>
            <a:r>
              <a:rPr lang="en-US" sz="1765"/>
              <a:t>Adults reported looking for online health information: </a:t>
            </a:r>
            <a:r>
              <a:rPr lang="en-US" sz="1765" b="1"/>
              <a:t>59%</a:t>
            </a:r>
          </a:p>
          <a:p>
            <a:pPr lvl="1"/>
            <a:r>
              <a:rPr lang="en-US" sz="1765"/>
              <a:t>Self-identified as “online </a:t>
            </a:r>
            <a:r>
              <a:rPr lang="en-US" sz="1765" err="1"/>
              <a:t>diagnosers</a:t>
            </a:r>
            <a:r>
              <a:rPr lang="en-US" sz="1765"/>
              <a:t>”: </a:t>
            </a:r>
            <a:r>
              <a:rPr lang="en-US" sz="1765" b="1"/>
              <a:t>35%</a:t>
            </a:r>
          </a:p>
          <a:p>
            <a:pPr lvl="1"/>
            <a:endParaRPr lang="en-US" sz="1765"/>
          </a:p>
          <a:p>
            <a:r>
              <a:rPr lang="en-US" sz="2745"/>
              <a:t>Bing data:</a:t>
            </a:r>
          </a:p>
          <a:p>
            <a:pPr lvl="1"/>
            <a:r>
              <a:rPr lang="en-US" sz="1765"/>
              <a:t>Observed rate of symptom searches for serious conditions with evident symptoms prior to diagnosis: </a:t>
            </a:r>
            <a:r>
              <a:rPr lang="en-US" sz="1765" b="1"/>
              <a:t>15.5%</a:t>
            </a:r>
          </a:p>
        </p:txBody>
      </p:sp>
      <p:graphicFrame>
        <p:nvGraphicFramePr>
          <p:cNvPr id="4" name="Chart 3">
            <a:extLst>
              <a:ext uri="{FF2B5EF4-FFF2-40B4-BE49-F238E27FC236}">
                <a16:creationId xmlns:a16="http://schemas.microsoft.com/office/drawing/2014/main" id="{3E9A6200-09A5-02E2-E533-FB1D7B884FF7}"/>
              </a:ext>
            </a:extLst>
          </p:cNvPr>
          <p:cNvGraphicFramePr>
            <a:graphicFrameLocks/>
          </p:cNvGraphicFramePr>
          <p:nvPr>
            <p:extLst>
              <p:ext uri="{D42A27DB-BD31-4B8C-83A1-F6EECF244321}">
                <p14:modId xmlns:p14="http://schemas.microsoft.com/office/powerpoint/2010/main" val="1263365784"/>
              </p:ext>
            </p:extLst>
          </p:nvPr>
        </p:nvGraphicFramePr>
        <p:xfrm>
          <a:off x="7561465" y="1690688"/>
          <a:ext cx="3792335" cy="4272841"/>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a:extLst>
              <a:ext uri="{FF2B5EF4-FFF2-40B4-BE49-F238E27FC236}">
                <a16:creationId xmlns:a16="http://schemas.microsoft.com/office/drawing/2014/main" id="{AC830CE4-41BB-4AF9-037E-229B82108E2E}"/>
              </a:ext>
            </a:extLst>
          </p:cNvPr>
          <p:cNvCxnSpPr>
            <a:cxnSpLocks/>
          </p:cNvCxnSpPr>
          <p:nvPr/>
        </p:nvCxnSpPr>
        <p:spPr>
          <a:xfrm flipV="1">
            <a:off x="9578819" y="1787525"/>
            <a:ext cx="0" cy="369579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06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01889-694A-56B2-098E-0E29D6A6820F}"/>
              </a:ext>
            </a:extLst>
          </p:cNvPr>
          <p:cNvSpPr>
            <a:spLocks noGrp="1"/>
          </p:cNvSpPr>
          <p:nvPr>
            <p:ph type="title"/>
          </p:nvPr>
        </p:nvSpPr>
        <p:spPr/>
        <p:txBody>
          <a:bodyPr/>
          <a:lstStyle/>
          <a:p>
            <a:r>
              <a:rPr lang="en-US"/>
              <a:t>Representation</a:t>
            </a:r>
          </a:p>
        </p:txBody>
      </p:sp>
      <p:pic>
        <p:nvPicPr>
          <p:cNvPr id="3" name="Picture 2">
            <a:extLst>
              <a:ext uri="{FF2B5EF4-FFF2-40B4-BE49-F238E27FC236}">
                <a16:creationId xmlns:a16="http://schemas.microsoft.com/office/drawing/2014/main" id="{A729F985-2B62-4084-1186-0C270596E9D4}"/>
              </a:ext>
            </a:extLst>
          </p:cNvPr>
          <p:cNvPicPr>
            <a:picLocks noChangeAspect="1"/>
          </p:cNvPicPr>
          <p:nvPr/>
        </p:nvPicPr>
        <p:blipFill>
          <a:blip r:embed="rId2"/>
          <a:stretch>
            <a:fillRect/>
          </a:stretch>
        </p:blipFill>
        <p:spPr>
          <a:xfrm>
            <a:off x="925887" y="1572209"/>
            <a:ext cx="3943800" cy="2880000"/>
          </a:xfrm>
          <a:prstGeom prst="rect">
            <a:avLst/>
          </a:prstGeom>
        </p:spPr>
      </p:pic>
      <p:pic>
        <p:nvPicPr>
          <p:cNvPr id="4" name="Picture 3">
            <a:extLst>
              <a:ext uri="{FF2B5EF4-FFF2-40B4-BE49-F238E27FC236}">
                <a16:creationId xmlns:a16="http://schemas.microsoft.com/office/drawing/2014/main" id="{30F6CBE2-5B66-7AD3-8710-603584B6CBE5}"/>
              </a:ext>
            </a:extLst>
          </p:cNvPr>
          <p:cNvPicPr>
            <a:picLocks noChangeAspect="1"/>
          </p:cNvPicPr>
          <p:nvPr/>
        </p:nvPicPr>
        <p:blipFill>
          <a:blip r:embed="rId3"/>
          <a:stretch>
            <a:fillRect/>
          </a:stretch>
        </p:blipFill>
        <p:spPr>
          <a:xfrm>
            <a:off x="3231571" y="2232295"/>
            <a:ext cx="3591010" cy="2880000"/>
          </a:xfrm>
          <a:prstGeom prst="rect">
            <a:avLst/>
          </a:prstGeom>
        </p:spPr>
      </p:pic>
      <p:pic>
        <p:nvPicPr>
          <p:cNvPr id="5" name="Picture 4">
            <a:extLst>
              <a:ext uri="{FF2B5EF4-FFF2-40B4-BE49-F238E27FC236}">
                <a16:creationId xmlns:a16="http://schemas.microsoft.com/office/drawing/2014/main" id="{5200BB2A-E74D-8FC3-D820-6F0AFA40AA8D}"/>
              </a:ext>
            </a:extLst>
          </p:cNvPr>
          <p:cNvPicPr>
            <a:picLocks noChangeAspect="1"/>
          </p:cNvPicPr>
          <p:nvPr/>
        </p:nvPicPr>
        <p:blipFill>
          <a:blip r:embed="rId4"/>
          <a:stretch>
            <a:fillRect/>
          </a:stretch>
        </p:blipFill>
        <p:spPr>
          <a:xfrm>
            <a:off x="6352981" y="2765509"/>
            <a:ext cx="3931735" cy="2880000"/>
          </a:xfrm>
          <a:prstGeom prst="rect">
            <a:avLst/>
          </a:prstGeom>
        </p:spPr>
      </p:pic>
    </p:spTree>
    <p:extLst>
      <p:ext uri="{BB962C8B-B14F-4D97-AF65-F5344CB8AC3E}">
        <p14:creationId xmlns:p14="http://schemas.microsoft.com/office/powerpoint/2010/main" val="361556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2075-ACA3-6092-0343-577BF469BB60}"/>
              </a:ext>
            </a:extLst>
          </p:cNvPr>
          <p:cNvSpPr>
            <a:spLocks noGrp="1"/>
          </p:cNvSpPr>
          <p:nvPr>
            <p:ph type="title"/>
          </p:nvPr>
        </p:nvSpPr>
        <p:spPr/>
        <p:txBody>
          <a:bodyPr/>
          <a:lstStyle/>
          <a:p>
            <a:r>
              <a:rPr lang="en-US"/>
              <a:t>Multiple modalities</a:t>
            </a:r>
          </a:p>
        </p:txBody>
      </p:sp>
      <p:pic>
        <p:nvPicPr>
          <p:cNvPr id="3" name="Picture 2">
            <a:extLst>
              <a:ext uri="{FF2B5EF4-FFF2-40B4-BE49-F238E27FC236}">
                <a16:creationId xmlns:a16="http://schemas.microsoft.com/office/drawing/2014/main" id="{637936CC-A6E1-9F10-5604-BBC355F2E993}"/>
              </a:ext>
            </a:extLst>
          </p:cNvPr>
          <p:cNvPicPr>
            <a:picLocks noChangeAspect="1"/>
          </p:cNvPicPr>
          <p:nvPr/>
        </p:nvPicPr>
        <p:blipFill>
          <a:blip r:embed="rId2"/>
          <a:stretch>
            <a:fillRect/>
          </a:stretch>
        </p:blipFill>
        <p:spPr>
          <a:xfrm>
            <a:off x="982697" y="1535906"/>
            <a:ext cx="3765809" cy="39981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screenshot of a cell phone&#10;&#10;Description generated with high confidence">
            <a:extLst>
              <a:ext uri="{FF2B5EF4-FFF2-40B4-BE49-F238E27FC236}">
                <a16:creationId xmlns:a16="http://schemas.microsoft.com/office/drawing/2014/main" id="{0F10BA04-D1CD-2FA5-CF53-06CEA555CE0E}"/>
              </a:ext>
            </a:extLst>
          </p:cNvPr>
          <p:cNvPicPr>
            <a:picLocks noChangeAspect="1"/>
          </p:cNvPicPr>
          <p:nvPr/>
        </p:nvPicPr>
        <p:blipFill rotWithShape="1">
          <a:blip r:embed="rId3"/>
          <a:srcRect r="17742" b="-1"/>
          <a:stretch/>
        </p:blipFill>
        <p:spPr>
          <a:xfrm>
            <a:off x="5460057" y="1535906"/>
            <a:ext cx="6176115" cy="3998167"/>
          </a:xfrm>
          <a:prstGeom prst="rect">
            <a:avLst/>
          </a:prstGeom>
          <a:noFill/>
        </p:spPr>
      </p:pic>
      <p:sp>
        <p:nvSpPr>
          <p:cNvPr id="5" name="TextBox 4">
            <a:extLst>
              <a:ext uri="{FF2B5EF4-FFF2-40B4-BE49-F238E27FC236}">
                <a16:creationId xmlns:a16="http://schemas.microsoft.com/office/drawing/2014/main" id="{A2AEC872-F383-EF0E-B31C-68E3ABB4E5BA}"/>
              </a:ext>
            </a:extLst>
          </p:cNvPr>
          <p:cNvSpPr txBox="1"/>
          <p:nvPr/>
        </p:nvSpPr>
        <p:spPr>
          <a:xfrm>
            <a:off x="7696200" y="5534073"/>
            <a:ext cx="1861407" cy="369332"/>
          </a:xfrm>
          <a:prstGeom prst="rect">
            <a:avLst/>
          </a:prstGeom>
          <a:noFill/>
        </p:spPr>
        <p:txBody>
          <a:bodyPr wrap="none" rtlCol="0">
            <a:spAutoFit/>
          </a:bodyPr>
          <a:lstStyle/>
          <a:p>
            <a:r>
              <a:rPr lang="en-US"/>
              <a:t>Bing saliency map</a:t>
            </a:r>
            <a:endParaRPr lang="en-IL"/>
          </a:p>
        </p:txBody>
      </p:sp>
    </p:spTree>
    <p:extLst>
      <p:ext uri="{BB962C8B-B14F-4D97-AF65-F5344CB8AC3E}">
        <p14:creationId xmlns:p14="http://schemas.microsoft.com/office/powerpoint/2010/main" val="10292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621EC-102A-4FB7-84C4-AFA94180AE88}"/>
              </a:ext>
            </a:extLst>
          </p:cNvPr>
          <p:cNvPicPr>
            <a:picLocks noChangeAspect="1"/>
          </p:cNvPicPr>
          <p:nvPr/>
        </p:nvPicPr>
        <p:blipFill>
          <a:blip r:embed="rId2"/>
          <a:stretch>
            <a:fillRect/>
          </a:stretch>
        </p:blipFill>
        <p:spPr>
          <a:xfrm>
            <a:off x="3256919" y="216355"/>
            <a:ext cx="5820264" cy="6500002"/>
          </a:xfrm>
          <a:prstGeom prst="rect">
            <a:avLst/>
          </a:prstGeom>
        </p:spPr>
      </p:pic>
    </p:spTree>
    <p:extLst>
      <p:ext uri="{BB962C8B-B14F-4D97-AF65-F5344CB8AC3E}">
        <p14:creationId xmlns:p14="http://schemas.microsoft.com/office/powerpoint/2010/main" val="3287904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5.png">
            <a:extLst>
              <a:ext uri="{FF2B5EF4-FFF2-40B4-BE49-F238E27FC236}">
                <a16:creationId xmlns:a16="http://schemas.microsoft.com/office/drawing/2014/main" id="{387CA8D8-1E1A-4D18-A497-88362EC317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5081" y="440495"/>
            <a:ext cx="6004070" cy="5116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6811B418-AB59-49DE-A547-04C06A0C515D}"/>
              </a:ext>
            </a:extLst>
          </p:cNvPr>
          <p:cNvSpPr/>
          <p:nvPr/>
        </p:nvSpPr>
        <p:spPr>
          <a:xfrm>
            <a:off x="6709748" y="5669048"/>
            <a:ext cx="6096000" cy="276999"/>
          </a:xfrm>
          <a:prstGeom prst="rect">
            <a:avLst/>
          </a:prstGeom>
        </p:spPr>
        <p:txBody>
          <a:bodyPr>
            <a:spAutoFit/>
          </a:bodyPr>
          <a:lstStyle/>
          <a:p>
            <a:r>
              <a:rPr lang="en-US" sz="1200">
                <a:hlinkClick r:id="rId3"/>
              </a:rPr>
              <a:t>https://theblog.okcupid.com/the-big-lies-people-tell-in-online-dating-a9e3990d6ae2</a:t>
            </a:r>
            <a:endParaRPr lang="en-US" sz="1200"/>
          </a:p>
        </p:txBody>
      </p:sp>
    </p:spTree>
    <p:extLst>
      <p:ext uri="{BB962C8B-B14F-4D97-AF65-F5344CB8AC3E}">
        <p14:creationId xmlns:p14="http://schemas.microsoft.com/office/powerpoint/2010/main" val="2303712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545A10-EF22-3C57-4C9B-EDC31D6B2A50}"/>
              </a:ext>
            </a:extLst>
          </p:cNvPr>
          <p:cNvPicPr>
            <a:picLocks noChangeAspect="1"/>
          </p:cNvPicPr>
          <p:nvPr/>
        </p:nvPicPr>
        <p:blipFill>
          <a:blip r:embed="rId2"/>
          <a:stretch>
            <a:fillRect/>
          </a:stretch>
        </p:blipFill>
        <p:spPr>
          <a:xfrm>
            <a:off x="8302705" y="413238"/>
            <a:ext cx="3425696" cy="2546373"/>
          </a:xfrm>
          <a:prstGeom prst="rect">
            <a:avLst/>
          </a:prstGeom>
        </p:spPr>
      </p:pic>
      <p:pic>
        <p:nvPicPr>
          <p:cNvPr id="3" name="Picture 2" descr="InsertedImage-small.png">
            <a:extLst>
              <a:ext uri="{FF2B5EF4-FFF2-40B4-BE49-F238E27FC236}">
                <a16:creationId xmlns:a16="http://schemas.microsoft.com/office/drawing/2014/main" id="{E23A9C23-DE7B-B668-9D90-75B0D24AB7B1}"/>
              </a:ext>
            </a:extLst>
          </p:cNvPr>
          <p:cNvPicPr>
            <a:picLocks noChangeAspect="1"/>
          </p:cNvPicPr>
          <p:nvPr/>
        </p:nvPicPr>
        <p:blipFill>
          <a:blip r:embed="rId3"/>
          <a:srcRect/>
          <a:stretch>
            <a:fillRect/>
          </a:stretch>
        </p:blipFill>
        <p:spPr bwMode="auto">
          <a:xfrm>
            <a:off x="859857" y="655153"/>
            <a:ext cx="3660920" cy="3204964"/>
          </a:xfrm>
          <a:prstGeom prst="rect">
            <a:avLst/>
          </a:prstGeom>
          <a:noFill/>
          <a:ln>
            <a:noFill/>
          </a:ln>
          <a:effectLst>
            <a:outerShdw blurRad="254000" dist="1270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sng">
                <a:solidFill>
                  <a:srgbClr val="000000"/>
                </a:solidFill>
                <a:prstDash val="solid"/>
                <a:miter lim="0"/>
                <a:headEnd type="none" w="med" len="med"/>
                <a:tailEnd type="none" w="med" len="med"/>
              </a14:hiddenLine>
            </a:ext>
          </a:extLst>
        </p:spPr>
      </p:pic>
      <p:pic>
        <p:nvPicPr>
          <p:cNvPr id="4" name="Picture 3">
            <a:extLst>
              <a:ext uri="{FF2B5EF4-FFF2-40B4-BE49-F238E27FC236}">
                <a16:creationId xmlns:a16="http://schemas.microsoft.com/office/drawing/2014/main" id="{29416F78-0339-A851-0F81-91A7CADBD5DE}"/>
              </a:ext>
            </a:extLst>
          </p:cNvPr>
          <p:cNvPicPr>
            <a:picLocks noChangeAspect="1"/>
          </p:cNvPicPr>
          <p:nvPr/>
        </p:nvPicPr>
        <p:blipFill>
          <a:blip r:embed="rId4"/>
          <a:stretch>
            <a:fillRect/>
          </a:stretch>
        </p:blipFill>
        <p:spPr>
          <a:xfrm>
            <a:off x="5167460" y="3251067"/>
            <a:ext cx="3660920" cy="2546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2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xit" presetSubtype="0" fill="hold"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86CA7B2-E106-C4C6-FE33-B2FA89ECD3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A95109-D98C-B176-06CE-5490CB17ADBD}"/>
              </a:ext>
            </a:extLst>
          </p:cNvPr>
          <p:cNvSpPr>
            <a:spLocks noGrp="1"/>
          </p:cNvSpPr>
          <p:nvPr>
            <p:ph type="title"/>
          </p:nvPr>
        </p:nvSpPr>
        <p:spPr/>
        <p:txBody>
          <a:bodyPr/>
          <a:lstStyle/>
          <a:p>
            <a:r>
              <a:rPr lang="en-US"/>
              <a:t>Ingemar</a:t>
            </a:r>
            <a:endParaRPr lang="en-IL"/>
          </a:p>
        </p:txBody>
      </p:sp>
    </p:spTree>
    <p:extLst>
      <p:ext uri="{BB962C8B-B14F-4D97-AF65-F5344CB8AC3E}">
        <p14:creationId xmlns:p14="http://schemas.microsoft.com/office/powerpoint/2010/main" val="2523047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08860-1DA5-B612-DAB4-3F78AB1BDA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233D9F-9726-C530-D504-5B45FBD13BE9}"/>
              </a:ext>
            </a:extLst>
          </p:cNvPr>
          <p:cNvSpPr>
            <a:spLocks noGrp="1"/>
          </p:cNvSpPr>
          <p:nvPr>
            <p:ph type="title"/>
          </p:nvPr>
        </p:nvSpPr>
        <p:spPr/>
        <p:txBody>
          <a:bodyPr/>
          <a:lstStyle/>
          <a:p>
            <a:r>
              <a:rPr lang="en-US"/>
              <a:t>Disadvantages of internet data for epidemiology</a:t>
            </a:r>
          </a:p>
        </p:txBody>
      </p:sp>
      <p:sp>
        <p:nvSpPr>
          <p:cNvPr id="5" name="Text Placeholder 4">
            <a:extLst>
              <a:ext uri="{FF2B5EF4-FFF2-40B4-BE49-F238E27FC236}">
                <a16:creationId xmlns:a16="http://schemas.microsoft.com/office/drawing/2014/main" id="{AC75C1DA-7DB1-F64D-4C45-4B05FFDA8B84}"/>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3872673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3D42-B7CC-56AF-68E6-2351479BCAF0}"/>
              </a:ext>
            </a:extLst>
          </p:cNvPr>
          <p:cNvSpPr>
            <a:spLocks noGrp="1"/>
          </p:cNvSpPr>
          <p:nvPr>
            <p:ph type="title"/>
          </p:nvPr>
        </p:nvSpPr>
        <p:spPr/>
        <p:txBody>
          <a:bodyPr/>
          <a:lstStyle/>
          <a:p>
            <a:r>
              <a:rPr lang="en-US">
                <a:ea typeface="Calibri Light"/>
                <a:cs typeface="Calibri Light"/>
              </a:rPr>
              <a:t>Digital epidemiology</a:t>
            </a:r>
            <a:endParaRPr lang="en-US"/>
          </a:p>
        </p:txBody>
      </p:sp>
      <p:sp>
        <p:nvSpPr>
          <p:cNvPr id="3" name="Content Placeholder 2">
            <a:extLst>
              <a:ext uri="{FF2B5EF4-FFF2-40B4-BE49-F238E27FC236}">
                <a16:creationId xmlns:a16="http://schemas.microsoft.com/office/drawing/2014/main" id="{E253FE5A-9F21-74FA-4130-2EA3F2DD9039}"/>
              </a:ext>
            </a:extLst>
          </p:cNvPr>
          <p:cNvSpPr>
            <a:spLocks noGrp="1"/>
          </p:cNvSpPr>
          <p:nvPr>
            <p:ph idx="1"/>
          </p:nvPr>
        </p:nvSpPr>
        <p:spPr/>
        <p:txBody>
          <a:bodyPr vert="horz" lIns="91440" tIns="45720" rIns="91440" bIns="45720" rtlCol="0" anchor="t">
            <a:normAutofit/>
          </a:bodyPr>
          <a:lstStyle/>
          <a:p>
            <a:pPr marL="0" indent="0" algn="ctr">
              <a:buNone/>
            </a:pPr>
            <a:r>
              <a:rPr lang="en-US">
                <a:ea typeface="Calibri"/>
                <a:cs typeface="Calibri"/>
              </a:rPr>
              <a:t>"… data that was generated outside the public health system …"</a:t>
            </a:r>
          </a:p>
          <a:p>
            <a:pPr marL="0" indent="0" algn="ctr">
              <a:buNone/>
            </a:pPr>
            <a:r>
              <a:rPr lang="en-US">
                <a:ea typeface="Calibri"/>
                <a:cs typeface="Calibri"/>
              </a:rPr>
              <a:t>Over-the-counter medication sales </a:t>
            </a:r>
          </a:p>
          <a:p>
            <a:pPr marL="0" indent="0" algn="ctr">
              <a:buNone/>
            </a:pPr>
            <a:r>
              <a:rPr lang="en-US">
                <a:ea typeface="Calibri"/>
                <a:cs typeface="Calibri"/>
              </a:rPr>
              <a:t>Mobility information</a:t>
            </a:r>
          </a:p>
          <a:p>
            <a:pPr marL="0" indent="0" algn="ctr">
              <a:buNone/>
            </a:pPr>
            <a:r>
              <a:rPr lang="en-US">
                <a:ea typeface="Calibri"/>
                <a:cs typeface="Calibri"/>
              </a:rPr>
              <a:t>Store (pharmacy) loyalty cards</a:t>
            </a:r>
          </a:p>
          <a:p>
            <a:pPr marL="0" indent="0" algn="ctr">
              <a:buNone/>
            </a:pPr>
            <a:r>
              <a:rPr lang="en-US">
                <a:ea typeface="Calibri"/>
                <a:cs typeface="Calibri"/>
              </a:rPr>
              <a:t>Web (searches, posts, …)</a:t>
            </a:r>
          </a:p>
        </p:txBody>
      </p:sp>
    </p:spTree>
    <p:extLst>
      <p:ext uri="{BB962C8B-B14F-4D97-AF65-F5344CB8AC3E}">
        <p14:creationId xmlns:p14="http://schemas.microsoft.com/office/powerpoint/2010/main" val="241789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08635-07C4-D0AB-709F-ECF40E0ED9F7}"/>
              </a:ext>
            </a:extLst>
          </p:cNvPr>
          <p:cNvSpPr>
            <a:spLocks noGrp="1"/>
          </p:cNvSpPr>
          <p:nvPr>
            <p:ph type="title"/>
          </p:nvPr>
        </p:nvSpPr>
        <p:spPr/>
        <p:txBody>
          <a:bodyPr/>
          <a:lstStyle/>
          <a:p>
            <a:endParaRPr lang="en-IL"/>
          </a:p>
        </p:txBody>
      </p:sp>
      <p:sp>
        <p:nvSpPr>
          <p:cNvPr id="5" name="Content Placeholder 4">
            <a:extLst>
              <a:ext uri="{FF2B5EF4-FFF2-40B4-BE49-F238E27FC236}">
                <a16:creationId xmlns:a16="http://schemas.microsoft.com/office/drawing/2014/main" id="{5A5D7650-7213-B307-62F9-BDAC0B447433}"/>
              </a:ext>
            </a:extLst>
          </p:cNvPr>
          <p:cNvSpPr>
            <a:spLocks noGrp="1"/>
          </p:cNvSpPr>
          <p:nvPr>
            <p:ph idx="1"/>
          </p:nvPr>
        </p:nvSpPr>
        <p:spPr/>
        <p:txBody>
          <a:bodyPr/>
          <a:lstStyle/>
          <a:p>
            <a:r>
              <a:rPr lang="en-US"/>
              <a:t>Access to data (cost, legal, APIs) -&gt; Reproducibility</a:t>
            </a:r>
          </a:p>
          <a:p>
            <a:r>
              <a:rPr lang="en-US"/>
              <a:t>Demographics</a:t>
            </a:r>
          </a:p>
          <a:p>
            <a:r>
              <a:rPr lang="en-US"/>
              <a:t>Self-selection</a:t>
            </a:r>
          </a:p>
          <a:p>
            <a:r>
              <a:rPr lang="en-US"/>
              <a:t>(Lack of) Linkage to personal medical data</a:t>
            </a:r>
          </a:p>
          <a:p>
            <a:endParaRPr lang="en-IL"/>
          </a:p>
        </p:txBody>
      </p:sp>
    </p:spTree>
    <p:extLst>
      <p:ext uri="{BB962C8B-B14F-4D97-AF65-F5344CB8AC3E}">
        <p14:creationId xmlns:p14="http://schemas.microsoft.com/office/powerpoint/2010/main" val="2069785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5E986-ED0F-A500-5037-90A4557C0B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43983B-39F3-5078-67A4-46E2F2E5A809}"/>
              </a:ext>
            </a:extLst>
          </p:cNvPr>
          <p:cNvSpPr>
            <a:spLocks noGrp="1"/>
          </p:cNvSpPr>
          <p:nvPr>
            <p:ph type="title"/>
          </p:nvPr>
        </p:nvSpPr>
        <p:spPr/>
        <p:txBody>
          <a:bodyPr/>
          <a:lstStyle/>
          <a:p>
            <a:r>
              <a:rPr lang="en-US"/>
              <a:t>Ethics and legal aspects</a:t>
            </a:r>
          </a:p>
        </p:txBody>
      </p:sp>
      <p:sp>
        <p:nvSpPr>
          <p:cNvPr id="5" name="Text Placeholder 4">
            <a:extLst>
              <a:ext uri="{FF2B5EF4-FFF2-40B4-BE49-F238E27FC236}">
                <a16:creationId xmlns:a16="http://schemas.microsoft.com/office/drawing/2014/main" id="{8D6197FC-4594-E389-58D6-B910DB770137}"/>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3516193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29394-3C42-7DF0-1120-007D68392F7D}"/>
              </a:ext>
            </a:extLst>
          </p:cNvPr>
          <p:cNvSpPr>
            <a:spLocks noGrp="1"/>
          </p:cNvSpPr>
          <p:nvPr>
            <p:ph type="title"/>
          </p:nvPr>
        </p:nvSpPr>
        <p:spPr/>
        <p:txBody>
          <a:bodyPr/>
          <a:lstStyle/>
          <a:p>
            <a:r>
              <a:rPr lang="en-IL">
                <a:ea typeface="Calibri Light"/>
                <a:cs typeface="Calibri Light"/>
              </a:rPr>
              <a:t>Complicated!</a:t>
            </a:r>
            <a:endParaRPr lang="en-IL"/>
          </a:p>
        </p:txBody>
      </p:sp>
      <p:sp>
        <p:nvSpPr>
          <p:cNvPr id="5" name="Content Placeholder 4">
            <a:extLst>
              <a:ext uri="{FF2B5EF4-FFF2-40B4-BE49-F238E27FC236}">
                <a16:creationId xmlns:a16="http://schemas.microsoft.com/office/drawing/2014/main" id="{4CED71A2-0BB1-627D-55B4-CB8D9343913C}"/>
              </a:ext>
            </a:extLst>
          </p:cNvPr>
          <p:cNvSpPr>
            <a:spLocks noGrp="1"/>
          </p:cNvSpPr>
          <p:nvPr>
            <p:ph idx="1"/>
          </p:nvPr>
        </p:nvSpPr>
        <p:spPr/>
        <p:txBody>
          <a:bodyPr vert="horz" lIns="91440" tIns="45720" rIns="91440" bIns="45720" rtlCol="0" anchor="t">
            <a:normAutofit lnSpcReduction="10000"/>
          </a:bodyPr>
          <a:lstStyle/>
          <a:p>
            <a:pPr marL="0" indent="0" algn="ctr">
              <a:buNone/>
            </a:pPr>
            <a:endParaRPr lang="en-US">
              <a:ea typeface="Calibri"/>
              <a:cs typeface="Calibri"/>
            </a:endParaRPr>
          </a:p>
          <a:p>
            <a:pPr marL="0" indent="0" algn="ctr">
              <a:buNone/>
            </a:pPr>
            <a:r>
              <a:rPr lang="en-US">
                <a:ea typeface="Calibri"/>
                <a:cs typeface="Calibri"/>
              </a:rPr>
              <a:t>"</a:t>
            </a:r>
            <a:r>
              <a:rPr lang="en-US">
                <a:ea typeface="+mn-lt"/>
                <a:cs typeface="+mn-lt"/>
              </a:rPr>
              <a:t>The General Data Protection Regulation (GDPR) is the toughest privacy and security law in the world. Though it was drafted and passed by the European Union (EU), it imposes obligations onto organizations anywhere, so long as they target or collect data related to people in the EU."</a:t>
            </a:r>
          </a:p>
          <a:p>
            <a:pPr marL="0" indent="0" algn="ctr">
              <a:buNone/>
            </a:pPr>
            <a:endParaRPr lang="en-US">
              <a:ea typeface="Calibri"/>
              <a:cs typeface="Calibri"/>
            </a:endParaRPr>
          </a:p>
          <a:p>
            <a:pPr marL="0" indent="0" algn="ctr">
              <a:buNone/>
            </a:pPr>
            <a:r>
              <a:rPr lang="en-US">
                <a:ea typeface="+mn-lt"/>
                <a:cs typeface="+mn-lt"/>
              </a:rPr>
              <a:t>"… the fines for violating the GDPR are very high. There are two tiers of penalties, which max out at €20 million or 4% of global revenue (whichever is higher), plus data subjects have the right to seek compensation for damages."</a:t>
            </a:r>
            <a:endParaRPr lang="en-US"/>
          </a:p>
        </p:txBody>
      </p:sp>
    </p:spTree>
    <p:extLst>
      <p:ext uri="{BB962C8B-B14F-4D97-AF65-F5344CB8AC3E}">
        <p14:creationId xmlns:p14="http://schemas.microsoft.com/office/powerpoint/2010/main" val="2796865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Concerns</a:t>
            </a:r>
          </a:p>
        </p:txBody>
      </p:sp>
      <p:sp>
        <p:nvSpPr>
          <p:cNvPr id="3" name="Content Placeholder 2"/>
          <p:cNvSpPr>
            <a:spLocks noGrp="1"/>
          </p:cNvSpPr>
          <p:nvPr>
            <p:ph idx="1"/>
          </p:nvPr>
        </p:nvSpPr>
        <p:spPr/>
        <p:txBody>
          <a:bodyPr/>
          <a:lstStyle/>
          <a:p>
            <a:r>
              <a:rPr lang="en-US" dirty="0"/>
              <a:t>Legal</a:t>
            </a:r>
          </a:p>
          <a:p>
            <a:pPr lvl="1"/>
            <a:r>
              <a:rPr lang="en-US" dirty="0"/>
              <a:t>Jurisdiction:</a:t>
            </a:r>
          </a:p>
          <a:p>
            <a:pPr lvl="2"/>
            <a:r>
              <a:rPr lang="en-US" dirty="0"/>
              <a:t>Data in the cloud</a:t>
            </a:r>
          </a:p>
          <a:p>
            <a:pPr lvl="2"/>
            <a:r>
              <a:rPr lang="en-US" dirty="0"/>
              <a:t>Data export</a:t>
            </a:r>
          </a:p>
        </p:txBody>
      </p:sp>
      <p:pic>
        <p:nvPicPr>
          <p:cNvPr id="4" name="Picture 3"/>
          <p:cNvPicPr>
            <a:picLocks noChangeAspect="1"/>
          </p:cNvPicPr>
          <p:nvPr/>
        </p:nvPicPr>
        <p:blipFill>
          <a:blip r:embed="rId2"/>
          <a:stretch>
            <a:fillRect/>
          </a:stretch>
        </p:blipFill>
        <p:spPr>
          <a:xfrm>
            <a:off x="5261860" y="895307"/>
            <a:ext cx="6091940" cy="5597568"/>
          </a:xfrm>
          <a:prstGeom prst="rect">
            <a:avLst/>
          </a:prstGeom>
        </p:spPr>
      </p:pic>
    </p:spTree>
    <p:extLst>
      <p:ext uri="{BB962C8B-B14F-4D97-AF65-F5344CB8AC3E}">
        <p14:creationId xmlns:p14="http://schemas.microsoft.com/office/powerpoint/2010/main" val="186492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6528-3452-C770-00A6-F5C5C58840FF}"/>
              </a:ext>
            </a:extLst>
          </p:cNvPr>
          <p:cNvSpPr>
            <a:spLocks noGrp="1"/>
          </p:cNvSpPr>
          <p:nvPr>
            <p:ph type="title"/>
          </p:nvPr>
        </p:nvSpPr>
        <p:spPr/>
        <p:txBody>
          <a:bodyPr/>
          <a:lstStyle/>
          <a:p>
            <a:r>
              <a:rPr lang="en-US">
                <a:ea typeface="Calibri Light"/>
                <a:cs typeface="Calibri Light"/>
              </a:rPr>
              <a:t>Example: Twitter</a:t>
            </a:r>
            <a:endParaRPr lang="en-US"/>
          </a:p>
        </p:txBody>
      </p:sp>
      <p:sp>
        <p:nvSpPr>
          <p:cNvPr id="3" name="Content Placeholder 2">
            <a:extLst>
              <a:ext uri="{FF2B5EF4-FFF2-40B4-BE49-F238E27FC236}">
                <a16:creationId xmlns:a16="http://schemas.microsoft.com/office/drawing/2014/main" id="{CAD1C5D2-345F-9960-42A0-16455E545370}"/>
              </a:ext>
            </a:extLst>
          </p:cNvPr>
          <p:cNvSpPr>
            <a:spLocks noGrp="1"/>
          </p:cNvSpPr>
          <p:nvPr>
            <p:ph idx="1"/>
          </p:nvPr>
        </p:nvSpPr>
        <p:spPr/>
        <p:txBody>
          <a:bodyPr vert="horz" lIns="91440" tIns="45720" rIns="91440" bIns="45720" rtlCol="0" anchor="ctr">
            <a:normAutofit/>
          </a:bodyPr>
          <a:lstStyle/>
          <a:p>
            <a:pPr marL="0" indent="0">
              <a:buNone/>
            </a:pPr>
            <a:r>
              <a:rPr lang="en-US">
                <a:ea typeface="+mn-lt"/>
                <a:cs typeface="+mn-lt"/>
              </a:rPr>
              <a:t>"Estimating the household secondary attack rate and serial interval of COVID-19 using social media", Nature Digital Medicine, 2024</a:t>
            </a:r>
            <a:endParaRPr lang="en-US">
              <a:ea typeface="Calibri" panose="020F0502020204030204"/>
              <a:cs typeface="Calibri" panose="020F0502020204030204"/>
            </a:endParaRPr>
          </a:p>
        </p:txBody>
      </p:sp>
    </p:spTree>
    <p:extLst>
      <p:ext uri="{BB962C8B-B14F-4D97-AF65-F5344CB8AC3E}">
        <p14:creationId xmlns:p14="http://schemas.microsoft.com/office/powerpoint/2010/main" val="2432529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B7887-248A-E16A-7088-FE5BE58301CB}"/>
              </a:ext>
            </a:extLst>
          </p:cNvPr>
          <p:cNvSpPr>
            <a:spLocks noGrp="1"/>
          </p:cNvSpPr>
          <p:nvPr>
            <p:ph type="title"/>
          </p:nvPr>
        </p:nvSpPr>
        <p:spPr/>
        <p:txBody>
          <a:bodyPr>
            <a:normAutofit fontScale="90000"/>
          </a:bodyPr>
          <a:lstStyle/>
          <a:p>
            <a:r>
              <a:rPr lang="en-US" sz="4400" dirty="0"/>
              <a:t>Estimating the household secondary attack rate</a:t>
            </a:r>
            <a:br>
              <a:rPr lang="en-US" sz="4400" dirty="0"/>
            </a:br>
            <a:r>
              <a:rPr lang="en-US" sz="4400" dirty="0"/>
              <a:t>and serial interval of COVID-19 using social media</a:t>
            </a:r>
            <a:endParaRPr lang="en-US" dirty="0"/>
          </a:p>
        </p:txBody>
      </p:sp>
      <p:sp>
        <p:nvSpPr>
          <p:cNvPr id="3" name="Content Placeholder 2">
            <a:extLst>
              <a:ext uri="{FF2B5EF4-FFF2-40B4-BE49-F238E27FC236}">
                <a16:creationId xmlns:a16="http://schemas.microsoft.com/office/drawing/2014/main" id="{E9907B9D-A54C-372F-6FCD-84FF9BDD64FF}"/>
              </a:ext>
            </a:extLst>
          </p:cNvPr>
          <p:cNvSpPr>
            <a:spLocks noGrp="1"/>
          </p:cNvSpPr>
          <p:nvPr>
            <p:ph idx="1"/>
          </p:nvPr>
        </p:nvSpPr>
        <p:spPr/>
        <p:txBody>
          <a:bodyPr>
            <a:normAutofit fontScale="85000" lnSpcReduction="20000"/>
          </a:bodyPr>
          <a:lstStyle/>
          <a:p>
            <a:pPr marL="0" indent="0">
              <a:buNone/>
            </a:pPr>
            <a:r>
              <a:rPr lang="en-US" dirty="0" err="1"/>
              <a:t>Aarzoo</a:t>
            </a:r>
            <a:r>
              <a:rPr lang="en-US" dirty="0"/>
              <a:t> Dhiman</a:t>
            </a:r>
          </a:p>
          <a:p>
            <a:pPr marL="0" indent="0">
              <a:buNone/>
            </a:pPr>
            <a:r>
              <a:rPr lang="en-US" dirty="0" err="1"/>
              <a:t>Elad</a:t>
            </a:r>
            <a:r>
              <a:rPr lang="en-US" dirty="0"/>
              <a:t> Yom-Tov </a:t>
            </a:r>
          </a:p>
          <a:p>
            <a:pPr marL="0" indent="0">
              <a:buNone/>
            </a:pPr>
            <a:r>
              <a:rPr lang="en-US" dirty="0"/>
              <a:t>Lorenzo </a:t>
            </a:r>
            <a:r>
              <a:rPr lang="en-US" dirty="0" err="1"/>
              <a:t>Pellis</a:t>
            </a:r>
            <a:r>
              <a:rPr lang="en-US" dirty="0"/>
              <a:t> </a:t>
            </a:r>
          </a:p>
          <a:p>
            <a:pPr marL="0" indent="0">
              <a:buNone/>
            </a:pPr>
            <a:r>
              <a:rPr lang="en-US" dirty="0"/>
              <a:t>Michael Edelstein</a:t>
            </a:r>
          </a:p>
          <a:p>
            <a:pPr marL="0" indent="0">
              <a:buNone/>
            </a:pPr>
            <a:r>
              <a:rPr lang="en-US" dirty="0"/>
              <a:t>Richard </a:t>
            </a:r>
            <a:r>
              <a:rPr lang="en-US" dirty="0" err="1"/>
              <a:t>Pebody</a:t>
            </a:r>
            <a:r>
              <a:rPr lang="en-US" dirty="0"/>
              <a:t> </a:t>
            </a:r>
          </a:p>
          <a:p>
            <a:pPr marL="0" indent="0">
              <a:buNone/>
            </a:pPr>
            <a:r>
              <a:rPr lang="en-US" dirty="0"/>
              <a:t>Andrew Hayward </a:t>
            </a:r>
          </a:p>
          <a:p>
            <a:pPr marL="0" indent="0">
              <a:buNone/>
            </a:pPr>
            <a:r>
              <a:rPr lang="en-US" dirty="0"/>
              <a:t>Thomas House</a:t>
            </a:r>
          </a:p>
          <a:p>
            <a:pPr marL="0" indent="0">
              <a:buNone/>
            </a:pPr>
            <a:r>
              <a:rPr lang="en-US" dirty="0"/>
              <a:t>Thomas Finnie </a:t>
            </a:r>
          </a:p>
          <a:p>
            <a:pPr marL="0" indent="0">
              <a:buNone/>
            </a:pPr>
            <a:r>
              <a:rPr lang="en-US" dirty="0"/>
              <a:t>David Guzman </a:t>
            </a:r>
          </a:p>
          <a:p>
            <a:pPr marL="0" indent="0">
              <a:buNone/>
            </a:pPr>
            <a:r>
              <a:rPr lang="en-US" dirty="0"/>
              <a:t>Vasileios </a:t>
            </a:r>
            <a:r>
              <a:rPr lang="en-US" dirty="0" err="1"/>
              <a:t>Lampos</a:t>
            </a:r>
            <a:r>
              <a:rPr lang="en-US" dirty="0"/>
              <a:t> </a:t>
            </a:r>
          </a:p>
          <a:p>
            <a:pPr marL="0" indent="0">
              <a:buNone/>
            </a:pPr>
            <a:r>
              <a:rPr lang="en-US" dirty="0"/>
              <a:t>Ingemar J. </a:t>
            </a:r>
            <a:r>
              <a:rPr lang="en-US"/>
              <a:t>Cox</a:t>
            </a:r>
            <a:endParaRPr lang="en-US" dirty="0"/>
          </a:p>
        </p:txBody>
      </p:sp>
    </p:spTree>
    <p:extLst>
      <p:ext uri="{BB962C8B-B14F-4D97-AF65-F5344CB8AC3E}">
        <p14:creationId xmlns:p14="http://schemas.microsoft.com/office/powerpoint/2010/main" val="3059744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2739-AAAF-B9FD-3988-1C30B02B4A44}"/>
              </a:ext>
            </a:extLst>
          </p:cNvPr>
          <p:cNvSpPr>
            <a:spLocks noGrp="1"/>
          </p:cNvSpPr>
          <p:nvPr>
            <p:ph type="title"/>
          </p:nvPr>
        </p:nvSpPr>
        <p:spPr/>
        <p:txBody>
          <a:bodyPr/>
          <a:lstStyle/>
          <a:p>
            <a:r>
              <a:rPr lang="en-US" dirty="0"/>
              <a:t>Results</a:t>
            </a:r>
          </a:p>
        </p:txBody>
      </p:sp>
      <p:pic>
        <p:nvPicPr>
          <p:cNvPr id="7" name="Content Placeholder 6">
            <a:extLst>
              <a:ext uri="{FF2B5EF4-FFF2-40B4-BE49-F238E27FC236}">
                <a16:creationId xmlns:a16="http://schemas.microsoft.com/office/drawing/2014/main" id="{97D9E5DC-B518-5DA1-88F7-BF949AA6C9EA}"/>
              </a:ext>
            </a:extLst>
          </p:cNvPr>
          <p:cNvPicPr>
            <a:picLocks noGrp="1" noChangeAspect="1"/>
          </p:cNvPicPr>
          <p:nvPr>
            <p:ph idx="1"/>
          </p:nvPr>
        </p:nvPicPr>
        <p:blipFill>
          <a:blip r:embed="rId2"/>
          <a:stretch>
            <a:fillRect/>
          </a:stretch>
        </p:blipFill>
        <p:spPr>
          <a:xfrm>
            <a:off x="2994960" y="250257"/>
            <a:ext cx="6202079" cy="6357486"/>
          </a:xfrm>
        </p:spPr>
      </p:pic>
    </p:spTree>
    <p:extLst>
      <p:ext uri="{BB962C8B-B14F-4D97-AF65-F5344CB8AC3E}">
        <p14:creationId xmlns:p14="http://schemas.microsoft.com/office/powerpoint/2010/main" val="3289838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81FE-7371-4EAC-8CD0-E331C1EF16BB}"/>
              </a:ext>
            </a:extLst>
          </p:cNvPr>
          <p:cNvSpPr>
            <a:spLocks noGrp="1"/>
          </p:cNvSpPr>
          <p:nvPr>
            <p:ph type="title"/>
          </p:nvPr>
        </p:nvSpPr>
        <p:spPr/>
        <p:txBody>
          <a:bodyPr/>
          <a:lstStyle/>
          <a:p>
            <a:r>
              <a:rPr lang="en-US">
                <a:ea typeface="Calibri Light"/>
                <a:cs typeface="Calibri Light"/>
              </a:rPr>
              <a:t>Example: Twitter</a:t>
            </a:r>
            <a:endParaRPr lang="en-US"/>
          </a:p>
        </p:txBody>
      </p:sp>
      <p:sp>
        <p:nvSpPr>
          <p:cNvPr id="3" name="Content Placeholder 2">
            <a:extLst>
              <a:ext uri="{FF2B5EF4-FFF2-40B4-BE49-F238E27FC236}">
                <a16:creationId xmlns:a16="http://schemas.microsoft.com/office/drawing/2014/main" id="{B8FB4E2E-2854-D8C1-2970-5B4E6B15E4C1}"/>
              </a:ext>
            </a:extLst>
          </p:cNvPr>
          <p:cNvSpPr>
            <a:spLocks noGrp="1"/>
          </p:cNvSpPr>
          <p:nvPr>
            <p:ph idx="1"/>
          </p:nvPr>
        </p:nvSpPr>
        <p:spPr/>
        <p:txBody>
          <a:bodyPr vert="horz" lIns="91440" tIns="45720" rIns="91440" bIns="45720" rtlCol="0" anchor="t">
            <a:normAutofit/>
          </a:bodyPr>
          <a:lstStyle/>
          <a:p>
            <a:r>
              <a:rPr lang="en-US">
                <a:ea typeface="Calibri"/>
                <a:cs typeface="Calibri"/>
              </a:rPr>
              <a:t>Widely accepted that users of Twitter have implicitly given consent to their Tweets.</a:t>
            </a:r>
          </a:p>
          <a:p>
            <a:r>
              <a:rPr lang="en-US">
                <a:ea typeface="Calibri"/>
                <a:cs typeface="Calibri"/>
              </a:rPr>
              <a:t>"I have COVID"</a:t>
            </a:r>
          </a:p>
          <a:p>
            <a:r>
              <a:rPr lang="en-US">
                <a:ea typeface="Calibri"/>
                <a:cs typeface="Calibri"/>
              </a:rPr>
              <a:t>"My spouse has COVID"</a:t>
            </a:r>
          </a:p>
          <a:p>
            <a:r>
              <a:rPr lang="en-US">
                <a:ea typeface="Calibri"/>
                <a:cs typeface="Calibri"/>
              </a:rPr>
              <a:t>Unlikely that spouse has provided informed consent</a:t>
            </a:r>
          </a:p>
          <a:p>
            <a:endParaRPr lang="en-US">
              <a:ea typeface="Calibri"/>
              <a:cs typeface="Calibri"/>
            </a:endParaRPr>
          </a:p>
        </p:txBody>
      </p:sp>
    </p:spTree>
    <p:extLst>
      <p:ext uri="{BB962C8B-B14F-4D97-AF65-F5344CB8AC3E}">
        <p14:creationId xmlns:p14="http://schemas.microsoft.com/office/powerpoint/2010/main" val="3029020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FAA82B7-7A90-4A87-8E62-3C1F81A7DAAC}"/>
              </a:ext>
            </a:extLst>
          </p:cNvPr>
          <p:cNvGrpSpPr/>
          <p:nvPr/>
        </p:nvGrpSpPr>
        <p:grpSpPr>
          <a:xfrm>
            <a:off x="2492587" y="215246"/>
            <a:ext cx="7206827" cy="6427509"/>
            <a:chOff x="988133" y="219530"/>
            <a:chExt cx="7350296" cy="6555464"/>
          </a:xfrm>
        </p:grpSpPr>
        <p:pic>
          <p:nvPicPr>
            <p:cNvPr id="4" name="Picture 3">
              <a:extLst>
                <a:ext uri="{FF2B5EF4-FFF2-40B4-BE49-F238E27FC236}">
                  <a16:creationId xmlns:a16="http://schemas.microsoft.com/office/drawing/2014/main" id="{EBFEC14B-5417-4373-9AB9-95B2D5A92A3B}"/>
                </a:ext>
              </a:extLst>
            </p:cNvPr>
            <p:cNvPicPr>
              <a:picLocks noChangeAspect="1"/>
            </p:cNvPicPr>
            <p:nvPr/>
          </p:nvPicPr>
          <p:blipFill>
            <a:blip r:embed="rId2"/>
            <a:stretch>
              <a:fillRect/>
            </a:stretch>
          </p:blipFill>
          <p:spPr>
            <a:xfrm>
              <a:off x="988133" y="219530"/>
              <a:ext cx="7350296" cy="6555464"/>
            </a:xfrm>
            <a:prstGeom prst="rect">
              <a:avLst/>
            </a:prstGeom>
          </p:spPr>
        </p:pic>
        <p:sp>
          <p:nvSpPr>
            <p:cNvPr id="5" name="Rectangle: Rounded Corners 4">
              <a:extLst>
                <a:ext uri="{FF2B5EF4-FFF2-40B4-BE49-F238E27FC236}">
                  <a16:creationId xmlns:a16="http://schemas.microsoft.com/office/drawing/2014/main" id="{CD1059D0-4734-44CE-ABED-FB5CB6163784}"/>
                </a:ext>
              </a:extLst>
            </p:cNvPr>
            <p:cNvSpPr/>
            <p:nvPr/>
          </p:nvSpPr>
          <p:spPr bwMode="auto">
            <a:xfrm>
              <a:off x="1691481" y="1363662"/>
              <a:ext cx="4343400" cy="914400"/>
            </a:xfrm>
            <a:prstGeom prst="roundRect">
              <a:avLst/>
            </a:prstGeom>
            <a:solidFill>
              <a:srgbClr val="FFFF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FF01ED6C-0011-4F55-BB1E-C1BA35178618}"/>
                </a:ext>
              </a:extLst>
            </p:cNvPr>
            <p:cNvSpPr txBox="1"/>
            <p:nvPr/>
          </p:nvSpPr>
          <p:spPr>
            <a:xfrm>
              <a:off x="1644523" y="1352986"/>
              <a:ext cx="4381712" cy="627864"/>
            </a:xfrm>
            <a:prstGeom prst="rect">
              <a:avLst/>
            </a:prstGeom>
            <a:noFill/>
          </p:spPr>
          <p:txBody>
            <a:bodyPr wrap="none" lIns="179310" tIns="143448" rIns="179310" bIns="143448" rtlCol="0">
              <a:spAutoFit/>
            </a:bodyPr>
            <a:lstStyle/>
            <a:p>
              <a:pPr>
                <a:lnSpc>
                  <a:spcPct val="90000"/>
                </a:lnSpc>
                <a:spcAft>
                  <a:spcPts val="588"/>
                </a:spcAft>
              </a:pPr>
              <a:r>
                <a:rPr lang="en-IL" sz="2353">
                  <a:solidFill>
                    <a:schemeClr val="bg1">
                      <a:lumMod val="50000"/>
                    </a:schemeClr>
                  </a:solidFill>
                </a:rPr>
                <a:t>C</a:t>
              </a:r>
              <a:r>
                <a:rPr lang="en-US" sz="2353">
                  <a:solidFill>
                    <a:schemeClr val="bg1">
                      <a:lumMod val="50000"/>
                    </a:schemeClr>
                  </a:solidFill>
                </a:rPr>
                <a:t>a</a:t>
              </a:r>
              <a:r>
                <a:rPr lang="en-IL" sz="2353">
                  <a:solidFill>
                    <a:schemeClr val="bg1">
                      <a:lumMod val="50000"/>
                    </a:schemeClr>
                  </a:solidFill>
                </a:rPr>
                <a:t>l</a:t>
              </a:r>
              <a:r>
                <a:rPr lang="en-US" sz="2353">
                  <a:solidFill>
                    <a:schemeClr val="bg1">
                      <a:lumMod val="50000"/>
                    </a:schemeClr>
                  </a:solidFill>
                </a:rPr>
                <a:t>l</a:t>
              </a:r>
              <a:r>
                <a:rPr lang="en-IL" sz="2353">
                  <a:solidFill>
                    <a:schemeClr val="bg1">
                      <a:lumMod val="50000"/>
                    </a:schemeClr>
                  </a:solidFill>
                </a:rPr>
                <a:t> </a:t>
              </a:r>
              <a:r>
                <a:rPr lang="en-US" sz="2353">
                  <a:solidFill>
                    <a:schemeClr val="bg1">
                      <a:lumMod val="50000"/>
                    </a:schemeClr>
                  </a:solidFill>
                </a:rPr>
                <a:t>y</a:t>
              </a:r>
              <a:r>
                <a:rPr lang="en-IL" sz="2353">
                  <a:solidFill>
                    <a:schemeClr val="bg1">
                      <a:lumMod val="50000"/>
                    </a:schemeClr>
                  </a:solidFill>
                </a:rPr>
                <a:t>o</a:t>
              </a:r>
              <a:r>
                <a:rPr lang="en-US" sz="2353">
                  <a:solidFill>
                    <a:schemeClr val="bg1">
                      <a:lumMod val="50000"/>
                    </a:schemeClr>
                  </a:solidFill>
                </a:rPr>
                <a:t>u</a:t>
              </a:r>
              <a:r>
                <a:rPr lang="en-IL" sz="2353">
                  <a:solidFill>
                    <a:schemeClr val="bg1">
                      <a:lumMod val="50000"/>
                    </a:schemeClr>
                  </a:solidFill>
                </a:rPr>
                <a:t>r </a:t>
              </a:r>
              <a:r>
                <a:rPr lang="en-US" sz="2353">
                  <a:solidFill>
                    <a:schemeClr val="bg1">
                      <a:lumMod val="50000"/>
                    </a:schemeClr>
                  </a:solidFill>
                </a:rPr>
                <a:t>d</a:t>
              </a:r>
              <a:r>
                <a:rPr lang="en-IL" sz="2353">
                  <a:solidFill>
                    <a:schemeClr val="bg1">
                      <a:lumMod val="50000"/>
                    </a:schemeClr>
                  </a:solidFill>
                </a:rPr>
                <a:t>o</a:t>
              </a:r>
              <a:r>
                <a:rPr lang="en-US" sz="2353">
                  <a:solidFill>
                    <a:schemeClr val="bg1">
                      <a:lumMod val="50000"/>
                    </a:schemeClr>
                  </a:solidFill>
                </a:rPr>
                <a:t>c</a:t>
              </a:r>
              <a:r>
                <a:rPr lang="en-IL" sz="2353">
                  <a:solidFill>
                    <a:schemeClr val="bg1">
                      <a:lumMod val="50000"/>
                    </a:schemeClr>
                  </a:solidFill>
                </a:rPr>
                <a:t>t</a:t>
              </a:r>
              <a:r>
                <a:rPr lang="en-US" sz="2353">
                  <a:solidFill>
                    <a:schemeClr val="bg1">
                      <a:lumMod val="50000"/>
                    </a:schemeClr>
                  </a:solidFill>
                </a:rPr>
                <a:t>o</a:t>
              </a:r>
              <a:r>
                <a:rPr lang="en-IL" sz="2353">
                  <a:solidFill>
                    <a:schemeClr val="bg1">
                      <a:lumMod val="50000"/>
                    </a:schemeClr>
                  </a:solidFill>
                </a:rPr>
                <a:t>r </a:t>
              </a:r>
              <a:r>
                <a:rPr lang="en-US" sz="2353">
                  <a:solidFill>
                    <a:schemeClr val="bg1">
                      <a:lumMod val="50000"/>
                    </a:schemeClr>
                  </a:solidFill>
                </a:rPr>
                <a:t>i</a:t>
              </a:r>
              <a:r>
                <a:rPr lang="en-IL" sz="2353">
                  <a:solidFill>
                    <a:schemeClr val="bg1">
                      <a:lumMod val="50000"/>
                    </a:schemeClr>
                  </a:solidFill>
                </a:rPr>
                <a:t>m</a:t>
              </a:r>
              <a:r>
                <a:rPr lang="en-US" sz="2353">
                  <a:solidFill>
                    <a:schemeClr val="bg1">
                      <a:lumMod val="50000"/>
                    </a:schemeClr>
                  </a:solidFill>
                </a:rPr>
                <a:t>m</a:t>
              </a:r>
              <a:r>
                <a:rPr lang="en-IL" sz="2353">
                  <a:solidFill>
                    <a:schemeClr val="bg1">
                      <a:lumMod val="50000"/>
                    </a:schemeClr>
                  </a:solidFill>
                </a:rPr>
                <a:t>e</a:t>
              </a:r>
              <a:r>
                <a:rPr lang="en-US" sz="2353">
                  <a:solidFill>
                    <a:schemeClr val="bg1">
                      <a:lumMod val="50000"/>
                    </a:schemeClr>
                  </a:solidFill>
                </a:rPr>
                <a:t>d</a:t>
              </a:r>
              <a:r>
                <a:rPr lang="en-IL" sz="2353">
                  <a:solidFill>
                    <a:schemeClr val="bg1">
                      <a:lumMod val="50000"/>
                    </a:schemeClr>
                  </a:solidFill>
                </a:rPr>
                <a:t>i</a:t>
              </a:r>
              <a:r>
                <a:rPr lang="en-US" sz="2353">
                  <a:solidFill>
                    <a:schemeClr val="bg1">
                      <a:lumMod val="50000"/>
                    </a:schemeClr>
                  </a:solidFill>
                </a:rPr>
                <a:t>a</a:t>
              </a:r>
              <a:r>
                <a:rPr lang="en-IL" sz="2353">
                  <a:solidFill>
                    <a:schemeClr val="bg1">
                      <a:lumMod val="50000"/>
                    </a:schemeClr>
                  </a:solidFill>
                </a:rPr>
                <a:t>t</a:t>
              </a:r>
              <a:r>
                <a:rPr lang="en-US" sz="2353">
                  <a:solidFill>
                    <a:schemeClr val="bg1">
                      <a:lumMod val="50000"/>
                    </a:schemeClr>
                  </a:solidFill>
                </a:rPr>
                <a:t>e</a:t>
              </a:r>
              <a:r>
                <a:rPr lang="en-IL" sz="2353">
                  <a:solidFill>
                    <a:schemeClr val="bg1">
                      <a:lumMod val="50000"/>
                    </a:schemeClr>
                  </a:solidFill>
                </a:rPr>
                <a:t>l</a:t>
              </a:r>
              <a:r>
                <a:rPr lang="en-US" sz="2353">
                  <a:solidFill>
                    <a:schemeClr val="bg1">
                      <a:lumMod val="50000"/>
                    </a:schemeClr>
                  </a:solidFill>
                </a:rPr>
                <a:t>y</a:t>
              </a:r>
              <a:r>
                <a:rPr lang="en-IL" sz="2353">
                  <a:solidFill>
                    <a:schemeClr val="bg1">
                      <a:lumMod val="50000"/>
                    </a:schemeClr>
                  </a:solidFill>
                </a:rPr>
                <a:t>!</a:t>
              </a:r>
              <a:endParaRPr lang="en-US" sz="2353" err="1">
                <a:solidFill>
                  <a:schemeClr val="bg1">
                    <a:lumMod val="50000"/>
                  </a:schemeClr>
                </a:solidFill>
              </a:endParaRPr>
            </a:p>
          </p:txBody>
        </p:sp>
        <p:sp>
          <p:nvSpPr>
            <p:cNvPr id="7" name="TextBox 6">
              <a:extLst>
                <a:ext uri="{FF2B5EF4-FFF2-40B4-BE49-F238E27FC236}">
                  <a16:creationId xmlns:a16="http://schemas.microsoft.com/office/drawing/2014/main" id="{E7DAEF6D-FA3A-4A32-89AF-E81204C127BE}"/>
                </a:ext>
              </a:extLst>
            </p:cNvPr>
            <p:cNvSpPr txBox="1"/>
            <p:nvPr/>
          </p:nvSpPr>
          <p:spPr>
            <a:xfrm>
              <a:off x="1653169" y="1892597"/>
              <a:ext cx="2869696" cy="461665"/>
            </a:xfrm>
            <a:prstGeom prst="rect">
              <a:avLst/>
            </a:prstGeom>
            <a:noFill/>
          </p:spPr>
          <p:txBody>
            <a:bodyPr wrap="none" lIns="179310" tIns="143448" rIns="179310" bIns="143448" rtlCol="0">
              <a:spAutoFit/>
            </a:bodyPr>
            <a:lstStyle/>
            <a:p>
              <a:pPr>
                <a:lnSpc>
                  <a:spcPct val="90000"/>
                </a:lnSpc>
                <a:spcAft>
                  <a:spcPts val="588"/>
                </a:spcAft>
              </a:pPr>
              <a:r>
                <a:rPr lang="en-US" sz="1177">
                  <a:solidFill>
                    <a:schemeClr val="bg1">
                      <a:lumMod val="50000"/>
                    </a:schemeClr>
                  </a:solidFill>
                </a:rPr>
                <a:t>Y</a:t>
              </a:r>
              <a:r>
                <a:rPr lang="en-IL" sz="1177">
                  <a:solidFill>
                    <a:schemeClr val="bg1">
                      <a:lumMod val="50000"/>
                    </a:schemeClr>
                  </a:solidFill>
                </a:rPr>
                <a:t>o</a:t>
              </a:r>
              <a:r>
                <a:rPr lang="en-US" sz="1177">
                  <a:solidFill>
                    <a:schemeClr val="bg1">
                      <a:lumMod val="50000"/>
                    </a:schemeClr>
                  </a:solidFill>
                </a:rPr>
                <a:t>u</a:t>
              </a:r>
              <a:r>
                <a:rPr lang="en-IL" sz="1177">
                  <a:solidFill>
                    <a:schemeClr val="bg1">
                      <a:lumMod val="50000"/>
                    </a:schemeClr>
                  </a:solidFill>
                </a:rPr>
                <a:t>r queries indicate a serious illness</a:t>
              </a:r>
              <a:endParaRPr lang="en-US" sz="2353" err="1">
                <a:solidFill>
                  <a:schemeClr val="bg1">
                    <a:lumMod val="50000"/>
                  </a:schemeClr>
                </a:solidFill>
              </a:endParaRPr>
            </a:p>
          </p:txBody>
        </p:sp>
      </p:grpSp>
    </p:spTree>
    <p:extLst>
      <p:ext uri="{BB962C8B-B14F-4D97-AF65-F5344CB8AC3E}">
        <p14:creationId xmlns:p14="http://schemas.microsoft.com/office/powerpoint/2010/main" val="2102314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D7936-1E5A-46CE-989B-2E730D080139}"/>
              </a:ext>
            </a:extLst>
          </p:cNvPr>
          <p:cNvSpPr>
            <a:spLocks noGrp="1"/>
          </p:cNvSpPr>
          <p:nvPr>
            <p:ph type="title"/>
          </p:nvPr>
        </p:nvSpPr>
        <p:spPr/>
        <p:txBody>
          <a:bodyPr/>
          <a:lstStyle/>
          <a:p>
            <a:r>
              <a:rPr lang="en-US"/>
              <a:t>Biasing search results</a:t>
            </a:r>
          </a:p>
        </p:txBody>
      </p:sp>
      <p:pic>
        <p:nvPicPr>
          <p:cNvPr id="4" name="Picture 3">
            <a:extLst>
              <a:ext uri="{FF2B5EF4-FFF2-40B4-BE49-F238E27FC236}">
                <a16:creationId xmlns:a16="http://schemas.microsoft.com/office/drawing/2014/main" id="{6EB0D4AE-4D4C-45CB-8230-0BE3BDA294B8}"/>
              </a:ext>
            </a:extLst>
          </p:cNvPr>
          <p:cNvPicPr>
            <a:picLocks noChangeAspect="1"/>
          </p:cNvPicPr>
          <p:nvPr/>
        </p:nvPicPr>
        <p:blipFill>
          <a:blip r:embed="rId2"/>
          <a:stretch>
            <a:fillRect/>
          </a:stretch>
        </p:blipFill>
        <p:spPr>
          <a:xfrm>
            <a:off x="1793018" y="1411758"/>
            <a:ext cx="4035635" cy="4846985"/>
          </a:xfrm>
          <a:prstGeom prst="rect">
            <a:avLst/>
          </a:prstGeom>
        </p:spPr>
      </p:pic>
      <p:pic>
        <p:nvPicPr>
          <p:cNvPr id="5" name="Picture 4">
            <a:extLst>
              <a:ext uri="{FF2B5EF4-FFF2-40B4-BE49-F238E27FC236}">
                <a16:creationId xmlns:a16="http://schemas.microsoft.com/office/drawing/2014/main" id="{BC7F0A05-E550-48EE-8059-A2111E56515C}"/>
              </a:ext>
            </a:extLst>
          </p:cNvPr>
          <p:cNvPicPr>
            <a:picLocks noChangeAspect="1"/>
          </p:cNvPicPr>
          <p:nvPr/>
        </p:nvPicPr>
        <p:blipFill>
          <a:blip r:embed="rId3"/>
          <a:stretch>
            <a:fillRect/>
          </a:stretch>
        </p:blipFill>
        <p:spPr>
          <a:xfrm>
            <a:off x="6403416" y="1421555"/>
            <a:ext cx="4012111" cy="4846985"/>
          </a:xfrm>
          <a:prstGeom prst="rect">
            <a:avLst/>
          </a:prstGeom>
        </p:spPr>
      </p:pic>
    </p:spTree>
    <p:extLst>
      <p:ext uri="{BB962C8B-B14F-4D97-AF65-F5344CB8AC3E}">
        <p14:creationId xmlns:p14="http://schemas.microsoft.com/office/powerpoint/2010/main" val="1229061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C39CC-0137-1A41-1156-2AB9020C9CFF}"/>
              </a:ext>
            </a:extLst>
          </p:cNvPr>
          <p:cNvSpPr>
            <a:spLocks noGrp="1"/>
          </p:cNvSpPr>
          <p:nvPr>
            <p:ph type="title"/>
          </p:nvPr>
        </p:nvSpPr>
        <p:spPr/>
        <p:txBody>
          <a:bodyPr/>
          <a:lstStyle/>
          <a:p>
            <a:r>
              <a:rPr lang="en-US"/>
              <a:t>Sources of information</a:t>
            </a:r>
            <a:endParaRPr lang="en-IL"/>
          </a:p>
        </p:txBody>
      </p:sp>
      <p:sp>
        <p:nvSpPr>
          <p:cNvPr id="5" name="Text Placeholder 4">
            <a:extLst>
              <a:ext uri="{FF2B5EF4-FFF2-40B4-BE49-F238E27FC236}">
                <a16:creationId xmlns:a16="http://schemas.microsoft.com/office/drawing/2014/main" id="{5BDEC826-E662-92A3-C4F8-197B5E7837A3}"/>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560199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3F28C6-6F28-4483-8FD1-0E13EB63493E}"/>
              </a:ext>
            </a:extLst>
          </p:cNvPr>
          <p:cNvPicPr>
            <a:picLocks noChangeAspect="1"/>
          </p:cNvPicPr>
          <p:nvPr/>
        </p:nvPicPr>
        <p:blipFill>
          <a:blip r:embed="rId2"/>
          <a:stretch>
            <a:fillRect/>
          </a:stretch>
        </p:blipFill>
        <p:spPr>
          <a:xfrm>
            <a:off x="1136628" y="1918894"/>
            <a:ext cx="9918743" cy="3420021"/>
          </a:xfrm>
          <a:prstGeom prst="rect">
            <a:avLst/>
          </a:prstGeom>
        </p:spPr>
      </p:pic>
    </p:spTree>
    <p:extLst>
      <p:ext uri="{BB962C8B-B14F-4D97-AF65-F5344CB8AC3E}">
        <p14:creationId xmlns:p14="http://schemas.microsoft.com/office/powerpoint/2010/main" val="3319910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998E-E99E-FA62-C970-B21BD308964D}"/>
              </a:ext>
            </a:extLst>
          </p:cNvPr>
          <p:cNvSpPr>
            <a:spLocks noGrp="1"/>
          </p:cNvSpPr>
          <p:nvPr>
            <p:ph type="title"/>
          </p:nvPr>
        </p:nvSpPr>
        <p:spPr/>
        <p:txBody>
          <a:bodyPr/>
          <a:lstStyle/>
          <a:p>
            <a:r>
              <a:rPr lang="en-US"/>
              <a:t>Ethics issues</a:t>
            </a:r>
          </a:p>
        </p:txBody>
      </p:sp>
      <p:sp>
        <p:nvSpPr>
          <p:cNvPr id="3" name="Content Placeholder 2">
            <a:extLst>
              <a:ext uri="{FF2B5EF4-FFF2-40B4-BE49-F238E27FC236}">
                <a16:creationId xmlns:a16="http://schemas.microsoft.com/office/drawing/2014/main" id="{A6EA8707-925E-37DE-60A0-09018F4F4601}"/>
              </a:ext>
            </a:extLst>
          </p:cNvPr>
          <p:cNvSpPr>
            <a:spLocks noGrp="1"/>
          </p:cNvSpPr>
          <p:nvPr>
            <p:ph sz="quarter" idx="12"/>
          </p:nvPr>
        </p:nvSpPr>
        <p:spPr>
          <a:xfrm>
            <a:off x="584200" y="1435100"/>
            <a:ext cx="5211763" cy="3964162"/>
          </a:xfrm>
        </p:spPr>
        <p:txBody>
          <a:bodyPr/>
          <a:lstStyle/>
          <a:p>
            <a:pPr marL="0" indent="0">
              <a:buNone/>
            </a:pPr>
            <a:r>
              <a:rPr lang="en-US" b="1"/>
              <a:t>During research</a:t>
            </a:r>
          </a:p>
          <a:p>
            <a:pPr marL="0" indent="0">
              <a:buNone/>
            </a:pPr>
            <a:endParaRPr lang="en-US"/>
          </a:p>
          <a:p>
            <a:r>
              <a:rPr lang="en-US"/>
              <a:t>Incidental finding</a:t>
            </a:r>
          </a:p>
          <a:p>
            <a:r>
              <a:rPr lang="en-US"/>
              <a:t>Informed consent and autonomy</a:t>
            </a:r>
          </a:p>
          <a:p>
            <a:r>
              <a:rPr lang="en-US"/>
              <a:t>Anonymity</a:t>
            </a:r>
          </a:p>
          <a:p>
            <a:r>
              <a:rPr lang="en-US"/>
              <a:t>Representation</a:t>
            </a:r>
          </a:p>
          <a:p>
            <a:endParaRPr lang="en-US"/>
          </a:p>
        </p:txBody>
      </p:sp>
      <p:sp>
        <p:nvSpPr>
          <p:cNvPr id="4" name="Content Placeholder 3">
            <a:extLst>
              <a:ext uri="{FF2B5EF4-FFF2-40B4-BE49-F238E27FC236}">
                <a16:creationId xmlns:a16="http://schemas.microsoft.com/office/drawing/2014/main" id="{BB5B0FA9-3800-0C9B-20B6-81BA94F553CC}"/>
              </a:ext>
            </a:extLst>
          </p:cNvPr>
          <p:cNvSpPr>
            <a:spLocks noGrp="1"/>
          </p:cNvSpPr>
          <p:nvPr>
            <p:ph sz="quarter" idx="13"/>
          </p:nvPr>
        </p:nvSpPr>
        <p:spPr>
          <a:xfrm>
            <a:off x="6389688" y="1435100"/>
            <a:ext cx="5219700" cy="2499146"/>
          </a:xfrm>
        </p:spPr>
        <p:txBody>
          <a:bodyPr/>
          <a:lstStyle/>
          <a:p>
            <a:pPr marL="0" indent="0">
              <a:buNone/>
            </a:pPr>
            <a:r>
              <a:rPr lang="en-US" b="1"/>
              <a:t>In use</a:t>
            </a:r>
          </a:p>
          <a:p>
            <a:endParaRPr lang="en-US"/>
          </a:p>
          <a:p>
            <a:r>
              <a:rPr lang="en-US"/>
              <a:t>Risk compensation</a:t>
            </a:r>
          </a:p>
          <a:p>
            <a:r>
              <a:rPr lang="en-US"/>
              <a:t>Cost of errors</a:t>
            </a:r>
          </a:p>
          <a:p>
            <a:endParaRPr lang="en-US"/>
          </a:p>
        </p:txBody>
      </p:sp>
    </p:spTree>
    <p:extLst>
      <p:ext uri="{BB962C8B-B14F-4D97-AF65-F5344CB8AC3E}">
        <p14:creationId xmlns:p14="http://schemas.microsoft.com/office/powerpoint/2010/main" val="30878737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EB4B13-4604-1C5B-CC9A-83507E5151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7005B2-D0DD-5BDA-D528-B42C4068C5B3}"/>
              </a:ext>
            </a:extLst>
          </p:cNvPr>
          <p:cNvSpPr>
            <a:spLocks noGrp="1"/>
          </p:cNvSpPr>
          <p:nvPr>
            <p:ph type="title"/>
          </p:nvPr>
        </p:nvSpPr>
        <p:spPr/>
        <p:txBody>
          <a:bodyPr/>
          <a:lstStyle/>
          <a:p>
            <a:r>
              <a:rPr lang="en-US"/>
              <a:t>Elad</a:t>
            </a:r>
            <a:endParaRPr lang="en-IL"/>
          </a:p>
        </p:txBody>
      </p:sp>
    </p:spTree>
    <p:extLst>
      <p:ext uri="{BB962C8B-B14F-4D97-AF65-F5344CB8AC3E}">
        <p14:creationId xmlns:p14="http://schemas.microsoft.com/office/powerpoint/2010/main" val="1657526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EB3D9-A02F-5CC7-79E4-E22FD3F6E8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F0119C-D644-3102-3C36-14B02F6DEB04}"/>
              </a:ext>
            </a:extLst>
          </p:cNvPr>
          <p:cNvSpPr>
            <a:spLocks noGrp="1"/>
          </p:cNvSpPr>
          <p:nvPr>
            <p:ph type="title"/>
          </p:nvPr>
        </p:nvSpPr>
        <p:spPr/>
        <p:txBody>
          <a:bodyPr/>
          <a:lstStyle/>
          <a:p>
            <a:r>
              <a:rPr lang="en-US"/>
              <a:t>Analyzing textual data</a:t>
            </a:r>
            <a:endParaRPr lang="en-IL"/>
          </a:p>
        </p:txBody>
      </p:sp>
      <p:sp>
        <p:nvSpPr>
          <p:cNvPr id="5" name="Text Placeholder 4">
            <a:extLst>
              <a:ext uri="{FF2B5EF4-FFF2-40B4-BE49-F238E27FC236}">
                <a16:creationId xmlns:a16="http://schemas.microsoft.com/office/drawing/2014/main" id="{920BE8B8-424F-66C5-1402-9E8D512A9008}"/>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463173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C772-8EA1-B2A8-740C-70152ECA8090}"/>
              </a:ext>
            </a:extLst>
          </p:cNvPr>
          <p:cNvSpPr>
            <a:spLocks noGrp="1"/>
          </p:cNvSpPr>
          <p:nvPr>
            <p:ph type="title"/>
          </p:nvPr>
        </p:nvSpPr>
        <p:spPr/>
        <p:txBody>
          <a:bodyPr/>
          <a:lstStyle/>
          <a:p>
            <a:r>
              <a:rPr lang="en-US"/>
              <a:t>How can we represent text? </a:t>
            </a:r>
          </a:p>
        </p:txBody>
      </p:sp>
      <p:sp>
        <p:nvSpPr>
          <p:cNvPr id="4" name="Slide Number Placeholder 3">
            <a:extLst>
              <a:ext uri="{FF2B5EF4-FFF2-40B4-BE49-F238E27FC236}">
                <a16:creationId xmlns:a16="http://schemas.microsoft.com/office/drawing/2014/main" id="{7E56BF47-6191-81EE-FE56-FDF6678C5FC9}"/>
              </a:ext>
            </a:extLst>
          </p:cNvPr>
          <p:cNvSpPr>
            <a:spLocks noGrp="1"/>
          </p:cNvSpPr>
          <p:nvPr>
            <p:ph type="sldNum" sz="quarter" idx="11"/>
          </p:nvPr>
        </p:nvSpPr>
        <p:spPr/>
        <p:txBody>
          <a:bodyPr/>
          <a:lstStyle/>
          <a:p>
            <a:fld id="{8058A7CE-F400-7B46-9E16-10D36E8C32FD}" type="slidenum">
              <a:rPr lang="en-US" smtClean="0"/>
              <a:pPr/>
              <a:t>64</a:t>
            </a:fld>
            <a:endParaRPr lang="en-US"/>
          </a:p>
        </p:txBody>
      </p:sp>
      <p:sp>
        <p:nvSpPr>
          <p:cNvPr id="5" name="TextBox 4">
            <a:extLst>
              <a:ext uri="{FF2B5EF4-FFF2-40B4-BE49-F238E27FC236}">
                <a16:creationId xmlns:a16="http://schemas.microsoft.com/office/drawing/2014/main" id="{B4FAEDAD-2922-483A-7582-DA472D7142E3}"/>
              </a:ext>
            </a:extLst>
          </p:cNvPr>
          <p:cNvSpPr txBox="1"/>
          <p:nvPr/>
        </p:nvSpPr>
        <p:spPr>
          <a:xfrm>
            <a:off x="896568" y="1693667"/>
            <a:ext cx="3636765" cy="369332"/>
          </a:xfrm>
          <a:prstGeom prst="rect">
            <a:avLst/>
          </a:prstGeom>
          <a:noFill/>
        </p:spPr>
        <p:txBody>
          <a:bodyPr wrap="none" rtlCol="0">
            <a:spAutoFit/>
          </a:bodyPr>
          <a:lstStyle/>
          <a:p>
            <a:r>
              <a:rPr lang="en-US"/>
              <a:t>In other words, why is it difficult? </a:t>
            </a:r>
          </a:p>
        </p:txBody>
      </p:sp>
      <p:grpSp>
        <p:nvGrpSpPr>
          <p:cNvPr id="9" name="Group 8">
            <a:extLst>
              <a:ext uri="{FF2B5EF4-FFF2-40B4-BE49-F238E27FC236}">
                <a16:creationId xmlns:a16="http://schemas.microsoft.com/office/drawing/2014/main" id="{0DBF6C2A-E4BC-1D61-C3DB-CFB5912BE82B}"/>
              </a:ext>
            </a:extLst>
          </p:cNvPr>
          <p:cNvGrpSpPr/>
          <p:nvPr/>
        </p:nvGrpSpPr>
        <p:grpSpPr>
          <a:xfrm>
            <a:off x="838199" y="3056789"/>
            <a:ext cx="9558867" cy="926309"/>
            <a:chOff x="838199" y="3056789"/>
            <a:chExt cx="9558867" cy="926309"/>
          </a:xfrm>
        </p:grpSpPr>
        <p:sp>
          <p:nvSpPr>
            <p:cNvPr id="7" name="TextBox 6">
              <a:extLst>
                <a:ext uri="{FF2B5EF4-FFF2-40B4-BE49-F238E27FC236}">
                  <a16:creationId xmlns:a16="http://schemas.microsoft.com/office/drawing/2014/main" id="{59094E2B-89C7-71D4-E642-6753E66E8A7D}"/>
                </a:ext>
              </a:extLst>
            </p:cNvPr>
            <p:cNvSpPr txBox="1"/>
            <p:nvPr/>
          </p:nvSpPr>
          <p:spPr>
            <a:xfrm>
              <a:off x="838199" y="3056789"/>
              <a:ext cx="9558867" cy="523220"/>
            </a:xfrm>
            <a:prstGeom prst="rect">
              <a:avLst/>
            </a:prstGeom>
            <a:noFill/>
          </p:spPr>
          <p:txBody>
            <a:bodyPr wrap="square">
              <a:spAutoFit/>
            </a:bodyPr>
            <a:lstStyle/>
            <a:p>
              <a:r>
                <a:rPr lang="en-US" sz="2800" b="0" i="0">
                  <a:solidFill>
                    <a:srgbClr val="101010"/>
                  </a:solidFill>
                  <a:effectLst/>
                  <a:latin typeface="High Tower Text" panose="02040502050506030303" pitchFamily="18" charset="0"/>
                </a:rPr>
                <a:t>The White House is the finest prison in the world </a:t>
              </a:r>
              <a:r>
                <a:rPr lang="en-US" sz="2800">
                  <a:latin typeface="High Tower Text" panose="02040502050506030303" pitchFamily="18" charset="0"/>
                </a:rPr>
                <a:t>😩</a:t>
              </a:r>
              <a:r>
                <a:rPr lang="en-US" sz="2800" b="0" i="0">
                  <a:solidFill>
                    <a:srgbClr val="101010"/>
                  </a:solidFill>
                  <a:effectLst/>
                  <a:latin typeface="High Tower Text" panose="02040502050506030303" pitchFamily="18" charset="0"/>
                </a:rPr>
                <a:t>.</a:t>
              </a:r>
            </a:p>
          </p:txBody>
        </p:sp>
        <p:sp>
          <p:nvSpPr>
            <p:cNvPr id="8" name="TextBox 7">
              <a:extLst>
                <a:ext uri="{FF2B5EF4-FFF2-40B4-BE49-F238E27FC236}">
                  <a16:creationId xmlns:a16="http://schemas.microsoft.com/office/drawing/2014/main" id="{E0F3022B-C15C-2DF1-8455-1B02219EDD54}"/>
                </a:ext>
              </a:extLst>
            </p:cNvPr>
            <p:cNvSpPr txBox="1"/>
            <p:nvPr/>
          </p:nvSpPr>
          <p:spPr>
            <a:xfrm>
              <a:off x="896568" y="3613766"/>
              <a:ext cx="1594732" cy="369332"/>
            </a:xfrm>
            <a:prstGeom prst="rect">
              <a:avLst/>
            </a:prstGeom>
            <a:noFill/>
          </p:spPr>
          <p:txBody>
            <a:bodyPr wrap="none" rtlCol="0">
              <a:spAutoFit/>
            </a:bodyPr>
            <a:lstStyle/>
            <a:p>
              <a:r>
                <a:rPr lang="en-US"/>
                <a:t>Harry Truman</a:t>
              </a:r>
            </a:p>
          </p:txBody>
        </p:sp>
      </p:grpSp>
      <p:sp>
        <p:nvSpPr>
          <p:cNvPr id="10" name="TextBox 9">
            <a:extLst>
              <a:ext uri="{FF2B5EF4-FFF2-40B4-BE49-F238E27FC236}">
                <a16:creationId xmlns:a16="http://schemas.microsoft.com/office/drawing/2014/main" id="{F87C9438-6932-904F-DBCF-9DE6738ED589}"/>
              </a:ext>
            </a:extLst>
          </p:cNvPr>
          <p:cNvSpPr txBox="1"/>
          <p:nvPr/>
        </p:nvSpPr>
        <p:spPr>
          <a:xfrm>
            <a:off x="896568" y="4351715"/>
            <a:ext cx="2358915" cy="1477328"/>
          </a:xfrm>
          <a:prstGeom prst="rect">
            <a:avLst/>
          </a:prstGeom>
          <a:noFill/>
        </p:spPr>
        <p:txBody>
          <a:bodyPr wrap="none" rtlCol="0">
            <a:spAutoFit/>
          </a:bodyPr>
          <a:lstStyle/>
          <a:p>
            <a:pPr marL="285750" indent="-285750">
              <a:buFont typeface="Arial" panose="020B0604020202020204" pitchFamily="34" charset="0"/>
              <a:buChar char="•"/>
            </a:pPr>
            <a:r>
              <a:rPr lang="en-US"/>
              <a:t>Words?</a:t>
            </a:r>
          </a:p>
          <a:p>
            <a:pPr marL="285750" indent="-285750">
              <a:buFont typeface="Arial" panose="020B0604020202020204" pitchFamily="34" charset="0"/>
              <a:buChar char="•"/>
            </a:pPr>
            <a:r>
              <a:rPr lang="en-US"/>
              <a:t>Word pairs?</a:t>
            </a:r>
          </a:p>
          <a:p>
            <a:pPr marL="285750" indent="-285750">
              <a:buFont typeface="Arial" panose="020B0604020202020204" pitchFamily="34" charset="0"/>
              <a:buChar char="•"/>
            </a:pPr>
            <a:r>
              <a:rPr lang="en-US"/>
              <a:t>Words in context?</a:t>
            </a:r>
          </a:p>
          <a:p>
            <a:pPr marL="285750" indent="-285750">
              <a:buFont typeface="Arial" panose="020B0604020202020204" pitchFamily="34" charset="0"/>
              <a:buChar char="•"/>
            </a:pPr>
            <a:r>
              <a:rPr lang="en-US"/>
              <a:t>Emojis?</a:t>
            </a:r>
          </a:p>
          <a:p>
            <a:pPr marL="285750" indent="-285750">
              <a:buFont typeface="Arial" panose="020B0604020202020204" pitchFamily="34" charset="0"/>
              <a:buChar char="•"/>
            </a:pPr>
            <a:r>
              <a:rPr lang="en-US"/>
              <a:t>Word similarity?</a:t>
            </a:r>
          </a:p>
        </p:txBody>
      </p:sp>
      <p:sp>
        <p:nvSpPr>
          <p:cNvPr id="11" name="TextBox 10">
            <a:extLst>
              <a:ext uri="{FF2B5EF4-FFF2-40B4-BE49-F238E27FC236}">
                <a16:creationId xmlns:a16="http://schemas.microsoft.com/office/drawing/2014/main" id="{D9219D8C-64DB-1EBA-9473-6CEC4134ACF1}"/>
              </a:ext>
            </a:extLst>
          </p:cNvPr>
          <p:cNvSpPr txBox="1"/>
          <p:nvPr/>
        </p:nvSpPr>
        <p:spPr>
          <a:xfrm>
            <a:off x="896568" y="2190562"/>
            <a:ext cx="3764428" cy="369332"/>
          </a:xfrm>
          <a:prstGeom prst="rect">
            <a:avLst/>
          </a:prstGeom>
          <a:noFill/>
        </p:spPr>
        <p:txBody>
          <a:bodyPr wrap="none" rtlCol="0">
            <a:spAutoFit/>
          </a:bodyPr>
          <a:lstStyle/>
          <a:p>
            <a:r>
              <a:rPr lang="en-US"/>
              <a:t>Where is the information in a text?</a:t>
            </a:r>
          </a:p>
        </p:txBody>
      </p:sp>
      <p:sp>
        <p:nvSpPr>
          <p:cNvPr id="12" name="Rectangle: Rounded Corners 11">
            <a:extLst>
              <a:ext uri="{FF2B5EF4-FFF2-40B4-BE49-F238E27FC236}">
                <a16:creationId xmlns:a16="http://schemas.microsoft.com/office/drawing/2014/main" id="{E930DC34-96EB-DB78-E54F-FA131D8F5FB3}"/>
              </a:ext>
            </a:extLst>
          </p:cNvPr>
          <p:cNvSpPr/>
          <p:nvPr/>
        </p:nvSpPr>
        <p:spPr>
          <a:xfrm>
            <a:off x="1553592" y="3056789"/>
            <a:ext cx="2130641" cy="496895"/>
          </a:xfrm>
          <a:prstGeom prst="roundRect">
            <a:avLst/>
          </a:prstGeom>
          <a:solidFill>
            <a:srgbClr val="FFC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6967096-B870-D6EC-F3FD-ECA52B997A09}"/>
              </a:ext>
            </a:extLst>
          </p:cNvPr>
          <p:cNvGrpSpPr/>
          <p:nvPr/>
        </p:nvGrpSpPr>
        <p:grpSpPr>
          <a:xfrm>
            <a:off x="5525352" y="3373584"/>
            <a:ext cx="986284" cy="703320"/>
            <a:chOff x="5525352" y="3373584"/>
            <a:chExt cx="986284" cy="703320"/>
          </a:xfrm>
        </p:grpSpPr>
        <p:sp>
          <p:nvSpPr>
            <p:cNvPr id="13" name="TextBox 12">
              <a:extLst>
                <a:ext uri="{FF2B5EF4-FFF2-40B4-BE49-F238E27FC236}">
                  <a16:creationId xmlns:a16="http://schemas.microsoft.com/office/drawing/2014/main" id="{8558D942-9B5F-53C0-ADAB-FE017659D48C}"/>
                </a:ext>
              </a:extLst>
            </p:cNvPr>
            <p:cNvSpPr txBox="1"/>
            <p:nvPr/>
          </p:nvSpPr>
          <p:spPr>
            <a:xfrm>
              <a:off x="5617632" y="3553684"/>
              <a:ext cx="644728" cy="523220"/>
            </a:xfrm>
            <a:prstGeom prst="rect">
              <a:avLst/>
            </a:prstGeom>
            <a:noFill/>
          </p:spPr>
          <p:txBody>
            <a:bodyPr wrap="none" rtlCol="0">
              <a:spAutoFit/>
            </a:bodyPr>
            <a:lstStyle/>
            <a:p>
              <a:r>
                <a:rPr lang="en-US" sz="2800">
                  <a:solidFill>
                    <a:srgbClr val="101010"/>
                  </a:solidFill>
                  <a:latin typeface="High Tower Text" panose="02040502050506030303" pitchFamily="18" charset="0"/>
                </a:rPr>
                <a:t>jail</a:t>
              </a:r>
            </a:p>
          </p:txBody>
        </p:sp>
        <p:cxnSp>
          <p:nvCxnSpPr>
            <p:cNvPr id="15" name="Straight Connector 14">
              <a:extLst>
                <a:ext uri="{FF2B5EF4-FFF2-40B4-BE49-F238E27FC236}">
                  <a16:creationId xmlns:a16="http://schemas.microsoft.com/office/drawing/2014/main" id="{01A24629-29A4-72EB-56C5-4F4325808EBF}"/>
                </a:ext>
              </a:extLst>
            </p:cNvPr>
            <p:cNvCxnSpPr/>
            <p:nvPr/>
          </p:nvCxnSpPr>
          <p:spPr>
            <a:xfrm>
              <a:off x="5525352" y="3373584"/>
              <a:ext cx="98628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026" name="Picture 2" descr="Mona Lisa - Wikipedia">
            <a:extLst>
              <a:ext uri="{FF2B5EF4-FFF2-40B4-BE49-F238E27FC236}">
                <a16:creationId xmlns:a16="http://schemas.microsoft.com/office/drawing/2014/main" id="{D40FE0C2-7765-8D67-FC3D-A7A1F509F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088" y="3056789"/>
            <a:ext cx="1658462" cy="247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06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fade">
                                      <p:cBhvr>
                                        <p:cTn id="26" dur="500"/>
                                        <p:tgtEl>
                                          <p:spTgt spid="10">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fade">
                                      <p:cBhvr>
                                        <p:cTn id="41" dur="500"/>
                                        <p:tgtEl>
                                          <p:spTgt spid="10">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animEffect transition="in" filter="fade">
                                      <p:cBhvr>
                                        <p:cTn id="46" dur="500"/>
                                        <p:tgtEl>
                                          <p:spTgt spid="10">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animEffect transition="in" filter="fade">
                                      <p:cBhvr>
                                        <p:cTn id="51" dur="500"/>
                                        <p:tgtEl>
                                          <p:spTgt spid="10">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26"/>
                                        </p:tgtEl>
                                        <p:attrNameLst>
                                          <p:attrName>style.visibility</p:attrName>
                                        </p:attrNameLst>
                                      </p:cBhvr>
                                      <p:to>
                                        <p:strVal val="visible"/>
                                      </p:to>
                                    </p:set>
                                    <p:animEffect transition="in" filter="fade">
                                      <p:cBhvr>
                                        <p:cTn id="6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uiExpand="1" build="p"/>
      <p:bldP spid="11" grpId="0"/>
      <p:bldP spid="12" grpId="0" animBg="1"/>
      <p:bldP spid="12"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041F-AB28-F81A-D2FE-7BA02F58378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AMR in UK from Reddit</a:t>
            </a:r>
          </a:p>
        </p:txBody>
      </p:sp>
      <p:sp>
        <p:nvSpPr>
          <p:cNvPr id="5" name="TextBox 4">
            <a:extLst>
              <a:ext uri="{FF2B5EF4-FFF2-40B4-BE49-F238E27FC236}">
                <a16:creationId xmlns:a16="http://schemas.microsoft.com/office/drawing/2014/main" id="{1B92776D-C9D0-3FCE-6ED0-FD5971F0C01E}"/>
              </a:ext>
            </a:extLst>
          </p:cNvPr>
          <p:cNvSpPr txBox="1"/>
          <p:nvPr/>
        </p:nvSpPr>
        <p:spPr>
          <a:xfrm>
            <a:off x="638882" y="4631161"/>
            <a:ext cx="3571810" cy="1559327"/>
          </a:xfrm>
          <a:prstGeom prst="rect">
            <a:avLst/>
          </a:prstGeom>
        </p:spPr>
        <p:txBody>
          <a:bodyPr vert="horz" lIns="91440" tIns="45720" rIns="91440" bIns="45720" rtlCol="0">
            <a:normAutofit/>
          </a:bodyPr>
          <a:lstStyle/>
          <a:p>
            <a:pPr marL="342900" indent="-342900">
              <a:lnSpc>
                <a:spcPct val="90000"/>
              </a:lnSpc>
              <a:spcBef>
                <a:spcPts val="1000"/>
              </a:spcBef>
              <a:buFont typeface="Arial" panose="020B0604020202020204" pitchFamily="34" charset="0"/>
              <a:buChar char="•"/>
            </a:pPr>
            <a:r>
              <a:rPr lang="en-US" sz="2400" kern="1200">
                <a:solidFill>
                  <a:schemeClr val="tx1"/>
                </a:solidFill>
                <a:latin typeface="+mn-lt"/>
                <a:ea typeface="+mn-ea"/>
                <a:cs typeface="+mn-cs"/>
              </a:rPr>
              <a:t>Data from 2019-2024</a:t>
            </a:r>
          </a:p>
          <a:p>
            <a:pPr marL="342900" indent="-342900">
              <a:lnSpc>
                <a:spcPct val="90000"/>
              </a:lnSpc>
              <a:spcBef>
                <a:spcPts val="1000"/>
              </a:spcBef>
              <a:buFont typeface="Arial" panose="020B0604020202020204" pitchFamily="34" charset="0"/>
              <a:buChar char="•"/>
            </a:pPr>
            <a:r>
              <a:rPr lang="en-US" sz="2400" kern="1200">
                <a:solidFill>
                  <a:schemeClr val="tx1"/>
                </a:solidFill>
                <a:latin typeface="+mn-lt"/>
                <a:ea typeface="+mn-ea"/>
                <a:cs typeface="+mn-cs"/>
              </a:rPr>
              <a:t>Filtered from the </a:t>
            </a:r>
            <a:r>
              <a:rPr lang="en-US" sz="2400" kern="1200" err="1">
                <a:solidFill>
                  <a:schemeClr val="tx1"/>
                </a:solidFill>
                <a:latin typeface="+mn-lt"/>
                <a:ea typeface="+mn-ea"/>
                <a:cs typeface="+mn-cs"/>
              </a:rPr>
              <a:t>pushshift</a:t>
            </a:r>
            <a:r>
              <a:rPr lang="en-US" sz="2400" kern="1200">
                <a:solidFill>
                  <a:schemeClr val="tx1"/>
                </a:solidFill>
                <a:latin typeface="+mn-lt"/>
                <a:ea typeface="+mn-ea"/>
                <a:cs typeface="+mn-cs"/>
              </a:rPr>
              <a:t> files</a:t>
            </a:r>
          </a:p>
        </p:txBody>
      </p:sp>
      <p:graphicFrame>
        <p:nvGraphicFramePr>
          <p:cNvPr id="4" name="Content Placeholder 3">
            <a:extLst>
              <a:ext uri="{FF2B5EF4-FFF2-40B4-BE49-F238E27FC236}">
                <a16:creationId xmlns:a16="http://schemas.microsoft.com/office/drawing/2014/main" id="{F7E9ADEA-6082-07AC-F83E-94DF90EFDC19}"/>
              </a:ext>
            </a:extLst>
          </p:cNvPr>
          <p:cNvGraphicFramePr>
            <a:graphicFrameLocks noGrp="1"/>
          </p:cNvGraphicFramePr>
          <p:nvPr>
            <p:ph idx="1"/>
          </p:nvPr>
        </p:nvGraphicFramePr>
        <p:xfrm>
          <a:off x="4654296" y="846005"/>
          <a:ext cx="7214617" cy="5138563"/>
        </p:xfrm>
        <a:graphic>
          <a:graphicData uri="http://schemas.openxmlformats.org/drawingml/2006/table">
            <a:tbl>
              <a:tblPr firstRow="1" bandRow="1">
                <a:tableStyleId>{5C22544A-7EE6-4342-B048-85BDC9FD1C3A}</a:tableStyleId>
              </a:tblPr>
              <a:tblGrid>
                <a:gridCol w="2524298">
                  <a:extLst>
                    <a:ext uri="{9D8B030D-6E8A-4147-A177-3AD203B41FA5}">
                      <a16:colId xmlns:a16="http://schemas.microsoft.com/office/drawing/2014/main" val="1760316791"/>
                    </a:ext>
                  </a:extLst>
                </a:gridCol>
                <a:gridCol w="1527307">
                  <a:extLst>
                    <a:ext uri="{9D8B030D-6E8A-4147-A177-3AD203B41FA5}">
                      <a16:colId xmlns:a16="http://schemas.microsoft.com/office/drawing/2014/main" val="67635804"/>
                    </a:ext>
                  </a:extLst>
                </a:gridCol>
                <a:gridCol w="1635705">
                  <a:extLst>
                    <a:ext uri="{9D8B030D-6E8A-4147-A177-3AD203B41FA5}">
                      <a16:colId xmlns:a16="http://schemas.microsoft.com/office/drawing/2014/main" val="286776756"/>
                    </a:ext>
                  </a:extLst>
                </a:gridCol>
                <a:gridCol w="1527307">
                  <a:extLst>
                    <a:ext uri="{9D8B030D-6E8A-4147-A177-3AD203B41FA5}">
                      <a16:colId xmlns:a16="http://schemas.microsoft.com/office/drawing/2014/main" val="4145849741"/>
                    </a:ext>
                  </a:extLst>
                </a:gridCol>
              </a:tblGrid>
              <a:tr h="850198">
                <a:tc>
                  <a:txBody>
                    <a:bodyPr/>
                    <a:lstStyle/>
                    <a:p>
                      <a:pPr algn="l" fontAlgn="b"/>
                      <a:r>
                        <a:rPr lang="en-US" sz="2500" u="none" strike="noStrike">
                          <a:effectLst/>
                        </a:rPr>
                        <a:t>Subreddit</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All posts</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Antibiotic mentioned</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Percent</a:t>
                      </a:r>
                      <a:endParaRPr lang="en-US" sz="2500" b="0" i="0" u="none" strike="noStrike">
                        <a:solidFill>
                          <a:srgbClr val="000000"/>
                        </a:solidFill>
                        <a:effectLst/>
                        <a:latin typeface="Aptos Narrow" panose="020B0004020202020204" pitchFamily="34" charset="0"/>
                      </a:endParaRPr>
                    </a:p>
                  </a:txBody>
                  <a:tcPr marL="21234" marR="21234" marT="21234" marB="0" anchor="b"/>
                </a:tc>
                <a:extLst>
                  <a:ext uri="{0D108BD9-81ED-4DB2-BD59-A6C34878D82A}">
                    <a16:rowId xmlns:a16="http://schemas.microsoft.com/office/drawing/2014/main" val="4147084455"/>
                  </a:ext>
                </a:extLst>
              </a:tr>
              <a:tr h="476485">
                <a:tc>
                  <a:txBody>
                    <a:bodyPr/>
                    <a:lstStyle/>
                    <a:p>
                      <a:pPr algn="l" fontAlgn="b"/>
                      <a:r>
                        <a:rPr lang="en-US" sz="2500" u="none" strike="noStrike">
                          <a:effectLst/>
                        </a:rPr>
                        <a:t>GPUK</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2240</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5</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0.22</a:t>
                      </a:r>
                      <a:endParaRPr lang="en-US" sz="2500" b="0" i="0" u="none" strike="noStrike">
                        <a:solidFill>
                          <a:srgbClr val="000000"/>
                        </a:solidFill>
                        <a:effectLst/>
                        <a:latin typeface="Aptos Narrow" panose="020B0004020202020204" pitchFamily="34" charset="0"/>
                      </a:endParaRPr>
                    </a:p>
                  </a:txBody>
                  <a:tcPr marL="21234" marR="21234" marT="21234" marB="0" anchor="b"/>
                </a:tc>
                <a:extLst>
                  <a:ext uri="{0D108BD9-81ED-4DB2-BD59-A6C34878D82A}">
                    <a16:rowId xmlns:a16="http://schemas.microsoft.com/office/drawing/2014/main" val="846160935"/>
                  </a:ext>
                </a:extLst>
              </a:tr>
              <a:tr h="476485">
                <a:tc>
                  <a:txBody>
                    <a:bodyPr/>
                    <a:lstStyle/>
                    <a:p>
                      <a:pPr algn="l" fontAlgn="b"/>
                      <a:r>
                        <a:rPr lang="en-US" sz="2500" u="none" strike="noStrike" err="1">
                          <a:effectLst/>
                        </a:rPr>
                        <a:t>JuniorDoctorsUK</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44528</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41</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0.09</a:t>
                      </a:r>
                      <a:endParaRPr lang="en-US" sz="2500" b="0" i="0" u="none" strike="noStrike">
                        <a:solidFill>
                          <a:srgbClr val="000000"/>
                        </a:solidFill>
                        <a:effectLst/>
                        <a:latin typeface="Aptos Narrow" panose="020B0004020202020204" pitchFamily="34" charset="0"/>
                      </a:endParaRPr>
                    </a:p>
                  </a:txBody>
                  <a:tcPr marL="21234" marR="21234" marT="21234" marB="0" anchor="b"/>
                </a:tc>
                <a:extLst>
                  <a:ext uri="{0D108BD9-81ED-4DB2-BD59-A6C34878D82A}">
                    <a16:rowId xmlns:a16="http://schemas.microsoft.com/office/drawing/2014/main" val="3606594961"/>
                  </a:ext>
                </a:extLst>
              </a:tr>
              <a:tr h="476485">
                <a:tc>
                  <a:txBody>
                    <a:bodyPr/>
                    <a:lstStyle/>
                    <a:p>
                      <a:pPr algn="l" fontAlgn="b"/>
                      <a:r>
                        <a:rPr lang="en-US" sz="2500" u="none" strike="noStrike">
                          <a:effectLst/>
                        </a:rPr>
                        <a:t>doctorsUK</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33158</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45</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0.14</a:t>
                      </a:r>
                      <a:endParaRPr lang="en-US" sz="2500" b="0" i="0" u="none" strike="noStrike">
                        <a:solidFill>
                          <a:srgbClr val="000000"/>
                        </a:solidFill>
                        <a:effectLst/>
                        <a:latin typeface="Aptos Narrow" panose="020B0004020202020204" pitchFamily="34" charset="0"/>
                      </a:endParaRPr>
                    </a:p>
                  </a:txBody>
                  <a:tcPr marL="21234" marR="21234" marT="21234" marB="0" anchor="b"/>
                </a:tc>
                <a:extLst>
                  <a:ext uri="{0D108BD9-81ED-4DB2-BD59-A6C34878D82A}">
                    <a16:rowId xmlns:a16="http://schemas.microsoft.com/office/drawing/2014/main" val="3371890305"/>
                  </a:ext>
                </a:extLst>
              </a:tr>
              <a:tr h="476485">
                <a:tc>
                  <a:txBody>
                    <a:bodyPr/>
                    <a:lstStyle/>
                    <a:p>
                      <a:pPr algn="l" fontAlgn="b"/>
                      <a:r>
                        <a:rPr lang="en-US" sz="2500" u="none" strike="noStrike">
                          <a:effectLst/>
                        </a:rPr>
                        <a:t>medicalschooluk</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10885</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6</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0.06</a:t>
                      </a:r>
                      <a:endParaRPr lang="en-US" sz="2500" b="0" i="0" u="none" strike="noStrike">
                        <a:solidFill>
                          <a:srgbClr val="000000"/>
                        </a:solidFill>
                        <a:effectLst/>
                        <a:latin typeface="Aptos Narrow" panose="020B0004020202020204" pitchFamily="34" charset="0"/>
                      </a:endParaRPr>
                    </a:p>
                  </a:txBody>
                  <a:tcPr marL="21234" marR="21234" marT="21234" marB="0" anchor="b"/>
                </a:tc>
                <a:extLst>
                  <a:ext uri="{0D108BD9-81ED-4DB2-BD59-A6C34878D82A}">
                    <a16:rowId xmlns:a16="http://schemas.microsoft.com/office/drawing/2014/main" val="2740737276"/>
                  </a:ext>
                </a:extLst>
              </a:tr>
              <a:tr h="476485">
                <a:tc>
                  <a:txBody>
                    <a:bodyPr/>
                    <a:lstStyle/>
                    <a:p>
                      <a:pPr algn="l" fontAlgn="b"/>
                      <a:r>
                        <a:rPr lang="en-US" sz="2500" u="none" strike="noStrike">
                          <a:effectLst/>
                        </a:rPr>
                        <a:t>NursingUK</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8080</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4</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0.05</a:t>
                      </a:r>
                      <a:endParaRPr lang="en-US" sz="2500" b="0" i="0" u="none" strike="noStrike">
                        <a:solidFill>
                          <a:srgbClr val="000000"/>
                        </a:solidFill>
                        <a:effectLst/>
                        <a:latin typeface="Aptos Narrow" panose="020B0004020202020204" pitchFamily="34" charset="0"/>
                      </a:endParaRPr>
                    </a:p>
                  </a:txBody>
                  <a:tcPr marL="21234" marR="21234" marT="21234" marB="0" anchor="b"/>
                </a:tc>
                <a:extLst>
                  <a:ext uri="{0D108BD9-81ED-4DB2-BD59-A6C34878D82A}">
                    <a16:rowId xmlns:a16="http://schemas.microsoft.com/office/drawing/2014/main" val="2732551275"/>
                  </a:ext>
                </a:extLst>
              </a:tr>
              <a:tr h="476485">
                <a:tc>
                  <a:txBody>
                    <a:bodyPr/>
                    <a:lstStyle/>
                    <a:p>
                      <a:pPr algn="l" fontAlgn="b"/>
                      <a:r>
                        <a:rPr lang="en-US" sz="2500" u="none" strike="noStrike">
                          <a:effectLst/>
                        </a:rPr>
                        <a:t>NHS</a:t>
                      </a:r>
                      <a:endParaRPr lang="en-US" sz="2500" b="0" i="0" u="none" strike="noStrike">
                        <a:solidFill>
                          <a:srgbClr val="000000"/>
                        </a:solidFill>
                        <a:effectLst/>
                        <a:latin typeface="Aptos Narrow" panose="020B0004020202020204" pitchFamily="34" charset="0"/>
                      </a:endParaRPr>
                    </a:p>
                  </a:txBody>
                  <a:tcPr marL="21234" marR="21234" marT="21234" marB="0" anchor="b">
                    <a:lnB w="28575" cap="flat" cmpd="sng" algn="ctr">
                      <a:solidFill>
                        <a:schemeClr val="tx1"/>
                      </a:solidFill>
                      <a:prstDash val="solid"/>
                      <a:round/>
                      <a:headEnd type="none" w="med" len="med"/>
                      <a:tailEnd type="none" w="med" len="med"/>
                    </a:lnB>
                  </a:tcPr>
                </a:tc>
                <a:tc>
                  <a:txBody>
                    <a:bodyPr/>
                    <a:lstStyle/>
                    <a:p>
                      <a:pPr algn="ctr" fontAlgn="b"/>
                      <a:r>
                        <a:rPr lang="en-US" sz="2500" u="none" strike="noStrike">
                          <a:effectLst/>
                        </a:rPr>
                        <a:t>12079</a:t>
                      </a:r>
                      <a:endParaRPr lang="en-US" sz="2500" b="0" i="0" u="none" strike="noStrike">
                        <a:solidFill>
                          <a:srgbClr val="000000"/>
                        </a:solidFill>
                        <a:effectLst/>
                        <a:latin typeface="Aptos Narrow" panose="020B0004020202020204" pitchFamily="34" charset="0"/>
                      </a:endParaRPr>
                    </a:p>
                  </a:txBody>
                  <a:tcPr marL="21234" marR="21234" marT="21234" marB="0" anchor="b">
                    <a:lnB w="28575" cap="flat" cmpd="sng" algn="ctr">
                      <a:solidFill>
                        <a:schemeClr val="tx1"/>
                      </a:solidFill>
                      <a:prstDash val="solid"/>
                      <a:round/>
                      <a:headEnd type="none" w="med" len="med"/>
                      <a:tailEnd type="none" w="med" len="med"/>
                    </a:lnB>
                  </a:tcPr>
                </a:tc>
                <a:tc>
                  <a:txBody>
                    <a:bodyPr/>
                    <a:lstStyle/>
                    <a:p>
                      <a:pPr algn="ctr" fontAlgn="b"/>
                      <a:r>
                        <a:rPr lang="en-US" sz="2500" u="none" strike="noStrike">
                          <a:effectLst/>
                        </a:rPr>
                        <a:t>22</a:t>
                      </a:r>
                      <a:endParaRPr lang="en-US" sz="2500" b="0" i="0" u="none" strike="noStrike">
                        <a:solidFill>
                          <a:srgbClr val="000000"/>
                        </a:solidFill>
                        <a:effectLst/>
                        <a:latin typeface="Aptos Narrow" panose="020B0004020202020204" pitchFamily="34" charset="0"/>
                      </a:endParaRPr>
                    </a:p>
                  </a:txBody>
                  <a:tcPr marL="21234" marR="21234" marT="21234" marB="0" anchor="b">
                    <a:lnB w="28575" cap="flat" cmpd="sng" algn="ctr">
                      <a:solidFill>
                        <a:schemeClr val="tx1"/>
                      </a:solidFill>
                      <a:prstDash val="solid"/>
                      <a:round/>
                      <a:headEnd type="none" w="med" len="med"/>
                      <a:tailEnd type="none" w="med" len="med"/>
                    </a:lnB>
                  </a:tcPr>
                </a:tc>
                <a:tc>
                  <a:txBody>
                    <a:bodyPr/>
                    <a:lstStyle/>
                    <a:p>
                      <a:pPr algn="ctr" fontAlgn="b"/>
                      <a:r>
                        <a:rPr lang="en-US" sz="2500" u="none" strike="noStrike">
                          <a:effectLst/>
                        </a:rPr>
                        <a:t>0.19</a:t>
                      </a:r>
                      <a:endParaRPr lang="en-US" sz="2500" b="0" i="0" u="none" strike="noStrike">
                        <a:solidFill>
                          <a:srgbClr val="000000"/>
                        </a:solidFill>
                        <a:effectLst/>
                        <a:latin typeface="Aptos Narrow" panose="020B0004020202020204" pitchFamily="34" charset="0"/>
                      </a:endParaRPr>
                    </a:p>
                  </a:txBody>
                  <a:tcPr marL="21234" marR="21234" marT="21234" marB="0" anchor="b">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5704604"/>
                  </a:ext>
                </a:extLst>
              </a:tr>
              <a:tr h="476485">
                <a:tc>
                  <a:txBody>
                    <a:bodyPr/>
                    <a:lstStyle/>
                    <a:p>
                      <a:pPr algn="l" fontAlgn="b"/>
                      <a:r>
                        <a:rPr lang="en-US" sz="2500" u="none" strike="noStrike">
                          <a:effectLst/>
                        </a:rPr>
                        <a:t>Doctors</a:t>
                      </a:r>
                      <a:endParaRPr lang="en-US" sz="2500" b="0" i="0" u="none" strike="noStrike">
                        <a:solidFill>
                          <a:srgbClr val="000000"/>
                        </a:solidFill>
                        <a:effectLst/>
                        <a:latin typeface="Aptos Narrow" panose="020B0004020202020204" pitchFamily="34" charset="0"/>
                      </a:endParaRPr>
                    </a:p>
                  </a:txBody>
                  <a:tcPr marL="21234" marR="21234" marT="21234" marB="0" anchor="b">
                    <a:lnT w="28575" cap="flat" cmpd="sng" algn="ctr">
                      <a:solidFill>
                        <a:schemeClr val="tx1"/>
                      </a:solidFill>
                      <a:prstDash val="solid"/>
                      <a:round/>
                      <a:headEnd type="none" w="med" len="med"/>
                      <a:tailEnd type="none" w="med" len="med"/>
                    </a:lnT>
                  </a:tcPr>
                </a:tc>
                <a:tc>
                  <a:txBody>
                    <a:bodyPr/>
                    <a:lstStyle/>
                    <a:p>
                      <a:pPr algn="ctr" fontAlgn="b"/>
                      <a:r>
                        <a:rPr lang="en-US" sz="2500" u="none" strike="noStrike">
                          <a:effectLst/>
                        </a:rPr>
                        <a:t>79926</a:t>
                      </a:r>
                      <a:endParaRPr lang="en-US" sz="2500" b="0" i="0" u="none" strike="noStrike">
                        <a:solidFill>
                          <a:srgbClr val="000000"/>
                        </a:solidFill>
                        <a:effectLst/>
                        <a:latin typeface="Aptos Narrow" panose="020B0004020202020204" pitchFamily="34" charset="0"/>
                      </a:endParaRPr>
                    </a:p>
                  </a:txBody>
                  <a:tcPr marL="21234" marR="21234" marT="21234" marB="0" anchor="b">
                    <a:lnT w="28575" cap="flat" cmpd="sng" algn="ctr">
                      <a:solidFill>
                        <a:schemeClr val="tx1"/>
                      </a:solidFill>
                      <a:prstDash val="solid"/>
                      <a:round/>
                      <a:headEnd type="none" w="med" len="med"/>
                      <a:tailEnd type="none" w="med" len="med"/>
                    </a:lnT>
                  </a:tcPr>
                </a:tc>
                <a:tc>
                  <a:txBody>
                    <a:bodyPr/>
                    <a:lstStyle/>
                    <a:p>
                      <a:pPr algn="ctr" fontAlgn="b"/>
                      <a:r>
                        <a:rPr lang="en-US" sz="2500" u="none" strike="noStrike">
                          <a:effectLst/>
                        </a:rPr>
                        <a:t>91</a:t>
                      </a:r>
                      <a:endParaRPr lang="en-US" sz="2500" b="0" i="0" u="none" strike="noStrike">
                        <a:solidFill>
                          <a:srgbClr val="000000"/>
                        </a:solidFill>
                        <a:effectLst/>
                        <a:latin typeface="Aptos Narrow" panose="020B0004020202020204" pitchFamily="34" charset="0"/>
                      </a:endParaRPr>
                    </a:p>
                  </a:txBody>
                  <a:tcPr marL="21234" marR="21234" marT="21234" marB="0" anchor="b">
                    <a:lnT w="28575" cap="flat" cmpd="sng" algn="ctr">
                      <a:solidFill>
                        <a:schemeClr val="tx1"/>
                      </a:solidFill>
                      <a:prstDash val="solid"/>
                      <a:round/>
                      <a:headEnd type="none" w="med" len="med"/>
                      <a:tailEnd type="none" w="med" len="med"/>
                    </a:lnT>
                  </a:tcPr>
                </a:tc>
                <a:tc>
                  <a:txBody>
                    <a:bodyPr/>
                    <a:lstStyle/>
                    <a:p>
                      <a:pPr algn="ctr" fontAlgn="b"/>
                      <a:r>
                        <a:rPr lang="en-US" sz="2500" u="none" strike="noStrike">
                          <a:effectLst/>
                        </a:rPr>
                        <a:t>0.11</a:t>
                      </a:r>
                      <a:endParaRPr lang="en-US" sz="2500" b="0" i="0" u="none" strike="noStrike">
                        <a:solidFill>
                          <a:srgbClr val="000000"/>
                        </a:solidFill>
                        <a:effectLst/>
                        <a:latin typeface="Aptos Narrow" panose="020B0004020202020204" pitchFamily="34" charset="0"/>
                      </a:endParaRPr>
                    </a:p>
                  </a:txBody>
                  <a:tcPr marL="21234" marR="21234" marT="21234" marB="0" anchor="b">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17569209"/>
                  </a:ext>
                </a:extLst>
              </a:tr>
              <a:tr h="476485">
                <a:tc>
                  <a:txBody>
                    <a:bodyPr/>
                    <a:lstStyle/>
                    <a:p>
                      <a:pPr algn="l" fontAlgn="b"/>
                      <a:r>
                        <a:rPr lang="en-US" sz="2500" u="none" strike="noStrike">
                          <a:effectLst/>
                        </a:rPr>
                        <a:t>Nurses</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8080</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4</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0.05</a:t>
                      </a:r>
                      <a:endParaRPr lang="en-US" sz="2500" b="0" i="0" u="none" strike="noStrike">
                        <a:solidFill>
                          <a:srgbClr val="000000"/>
                        </a:solidFill>
                        <a:effectLst/>
                        <a:latin typeface="Aptos Narrow" panose="020B0004020202020204" pitchFamily="34" charset="0"/>
                      </a:endParaRPr>
                    </a:p>
                  </a:txBody>
                  <a:tcPr marL="21234" marR="21234" marT="21234" marB="0" anchor="b"/>
                </a:tc>
                <a:extLst>
                  <a:ext uri="{0D108BD9-81ED-4DB2-BD59-A6C34878D82A}">
                    <a16:rowId xmlns:a16="http://schemas.microsoft.com/office/drawing/2014/main" val="1769255320"/>
                  </a:ext>
                </a:extLst>
              </a:tr>
              <a:tr h="476485">
                <a:tc>
                  <a:txBody>
                    <a:bodyPr/>
                    <a:lstStyle/>
                    <a:p>
                      <a:pPr algn="l" fontAlgn="b"/>
                      <a:r>
                        <a:rPr lang="en-US" sz="2500" u="none" strike="noStrike">
                          <a:effectLst/>
                        </a:rPr>
                        <a:t>NHS</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12079</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22</a:t>
                      </a:r>
                      <a:endParaRPr lang="en-US" sz="2500" b="0" i="0" u="none" strike="noStrike">
                        <a:solidFill>
                          <a:srgbClr val="000000"/>
                        </a:solidFill>
                        <a:effectLst/>
                        <a:latin typeface="Aptos Narrow" panose="020B0004020202020204" pitchFamily="34" charset="0"/>
                      </a:endParaRPr>
                    </a:p>
                  </a:txBody>
                  <a:tcPr marL="21234" marR="21234" marT="21234" marB="0" anchor="b"/>
                </a:tc>
                <a:tc>
                  <a:txBody>
                    <a:bodyPr/>
                    <a:lstStyle/>
                    <a:p>
                      <a:pPr algn="ctr" fontAlgn="b"/>
                      <a:r>
                        <a:rPr lang="en-US" sz="2500" u="none" strike="noStrike">
                          <a:effectLst/>
                        </a:rPr>
                        <a:t>0.19</a:t>
                      </a:r>
                      <a:endParaRPr lang="en-US" sz="2500" b="0" i="0" u="none" strike="noStrike">
                        <a:solidFill>
                          <a:srgbClr val="000000"/>
                        </a:solidFill>
                        <a:effectLst/>
                        <a:latin typeface="Aptos Narrow" panose="020B0004020202020204" pitchFamily="34" charset="0"/>
                      </a:endParaRPr>
                    </a:p>
                  </a:txBody>
                  <a:tcPr marL="21234" marR="21234" marT="21234" marB="0" anchor="b"/>
                </a:tc>
                <a:extLst>
                  <a:ext uri="{0D108BD9-81ED-4DB2-BD59-A6C34878D82A}">
                    <a16:rowId xmlns:a16="http://schemas.microsoft.com/office/drawing/2014/main" val="1433569978"/>
                  </a:ext>
                </a:extLst>
              </a:tr>
            </a:tbl>
          </a:graphicData>
        </a:graphic>
      </p:graphicFrame>
    </p:spTree>
    <p:extLst>
      <p:ext uri="{BB962C8B-B14F-4D97-AF65-F5344CB8AC3E}">
        <p14:creationId xmlns:p14="http://schemas.microsoft.com/office/powerpoint/2010/main" val="3973279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BC39-98EF-91E5-7162-ADCB99458A8F}"/>
              </a:ext>
            </a:extLst>
          </p:cNvPr>
          <p:cNvSpPr>
            <a:spLocks noGrp="1"/>
          </p:cNvSpPr>
          <p:nvPr>
            <p:ph type="title"/>
          </p:nvPr>
        </p:nvSpPr>
        <p:spPr/>
        <p:txBody>
          <a:bodyPr/>
          <a:lstStyle/>
          <a:p>
            <a:r>
              <a:rPr lang="en-US"/>
              <a:t>Over time</a:t>
            </a:r>
          </a:p>
        </p:txBody>
      </p:sp>
      <p:pic>
        <p:nvPicPr>
          <p:cNvPr id="4" name="Picture 3" descr="A graph of an average of antibiotic posts&#10;&#10;Description automatically generated">
            <a:extLst>
              <a:ext uri="{FF2B5EF4-FFF2-40B4-BE49-F238E27FC236}">
                <a16:creationId xmlns:a16="http://schemas.microsoft.com/office/drawing/2014/main" id="{DA7D555F-CDAF-99E2-7C89-826543907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180" y="1690688"/>
            <a:ext cx="6761336" cy="4056802"/>
          </a:xfrm>
          <a:prstGeom prst="rect">
            <a:avLst/>
          </a:prstGeom>
        </p:spPr>
      </p:pic>
    </p:spTree>
    <p:extLst>
      <p:ext uri="{BB962C8B-B14F-4D97-AF65-F5344CB8AC3E}">
        <p14:creationId xmlns:p14="http://schemas.microsoft.com/office/powerpoint/2010/main" val="646041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F72967F-A88E-4102-A140-CC6744877E35}"/>
              </a:ext>
            </a:extLst>
          </p:cNvPr>
          <p:cNvSpPr>
            <a:spLocks noGrp="1"/>
          </p:cNvSpPr>
          <p:nvPr>
            <p:ph type="body" sz="quarter" idx="10"/>
          </p:nvPr>
        </p:nvSpPr>
        <p:spPr>
          <a:xfrm>
            <a:off x="980218" y="1585176"/>
            <a:ext cx="8605966" cy="4538743"/>
          </a:xfrm>
        </p:spPr>
        <p:txBody>
          <a:bodyPr/>
          <a:lstStyle/>
          <a:p>
            <a:pPr>
              <a:lnSpc>
                <a:spcPct val="150000"/>
              </a:lnSpc>
            </a:pPr>
            <a:r>
              <a:rPr lang="en-US" sz="2800"/>
              <a:t>Vector-space model (bag-of-words model)</a:t>
            </a:r>
          </a:p>
          <a:p>
            <a:pPr>
              <a:lnSpc>
                <a:spcPct val="150000"/>
              </a:lnSpc>
            </a:pPr>
            <a:r>
              <a:rPr lang="en-US" sz="2800"/>
              <a:t>Word embeddings</a:t>
            </a:r>
          </a:p>
          <a:p>
            <a:pPr>
              <a:lnSpc>
                <a:spcPct val="150000"/>
              </a:lnSpc>
            </a:pPr>
            <a:r>
              <a:rPr lang="en-US" sz="2800"/>
              <a:t>Special attributes (emoticons, </a:t>
            </a:r>
            <a:r>
              <a:rPr lang="en-US" sz="2800" err="1"/>
              <a:t>stopwords</a:t>
            </a:r>
            <a:r>
              <a:rPr lang="en-US" sz="2800"/>
              <a:t>)</a:t>
            </a:r>
          </a:p>
          <a:p>
            <a:pPr>
              <a:lnSpc>
                <a:spcPct val="150000"/>
              </a:lnSpc>
            </a:pPr>
            <a:r>
              <a:rPr lang="en-US" sz="2800"/>
              <a:t>Part of speech tagging</a:t>
            </a:r>
          </a:p>
          <a:p>
            <a:pPr>
              <a:lnSpc>
                <a:spcPct val="150000"/>
              </a:lnSpc>
            </a:pPr>
            <a:r>
              <a:rPr lang="en-US" sz="2800"/>
              <a:t>Sentiment analysis</a:t>
            </a:r>
          </a:p>
          <a:p>
            <a:pPr>
              <a:lnSpc>
                <a:spcPct val="150000"/>
              </a:lnSpc>
            </a:pPr>
            <a:endParaRPr lang="en-US" sz="2800"/>
          </a:p>
        </p:txBody>
      </p:sp>
      <p:sp>
        <p:nvSpPr>
          <p:cNvPr id="3" name="Title 2">
            <a:extLst>
              <a:ext uri="{FF2B5EF4-FFF2-40B4-BE49-F238E27FC236}">
                <a16:creationId xmlns:a16="http://schemas.microsoft.com/office/drawing/2014/main" id="{F5B3E583-D368-4512-A525-E0FD44F45489}"/>
              </a:ext>
            </a:extLst>
          </p:cNvPr>
          <p:cNvSpPr>
            <a:spLocks noGrp="1"/>
          </p:cNvSpPr>
          <p:nvPr>
            <p:ph type="title"/>
          </p:nvPr>
        </p:nvSpPr>
        <p:spPr/>
        <p:txBody>
          <a:bodyPr/>
          <a:lstStyle/>
          <a:p>
            <a:r>
              <a:rPr lang="en-US"/>
              <a:t>Methods for quantizing text</a:t>
            </a:r>
          </a:p>
        </p:txBody>
      </p:sp>
      <p:sp>
        <p:nvSpPr>
          <p:cNvPr id="5" name="Slide Number Placeholder 2">
            <a:extLst>
              <a:ext uri="{FF2B5EF4-FFF2-40B4-BE49-F238E27FC236}">
                <a16:creationId xmlns:a16="http://schemas.microsoft.com/office/drawing/2014/main" id="{BC404526-9875-1085-C69E-B832957ED6A1}"/>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67</a:t>
            </a:fld>
            <a:endParaRPr lang="en-US" sz="2000" b="1">
              <a:solidFill>
                <a:schemeClr val="tx2">
                  <a:alpha val="78000"/>
                </a:schemeClr>
              </a:solidFill>
            </a:endParaRPr>
          </a:p>
        </p:txBody>
      </p:sp>
    </p:spTree>
    <p:extLst>
      <p:ext uri="{BB962C8B-B14F-4D97-AF65-F5344CB8AC3E}">
        <p14:creationId xmlns:p14="http://schemas.microsoft.com/office/powerpoint/2010/main" val="248715420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E31ADE-A848-43F0-8467-033F3AEE9C5A}"/>
              </a:ext>
            </a:extLst>
          </p:cNvPr>
          <p:cNvSpPr>
            <a:spLocks noGrp="1"/>
          </p:cNvSpPr>
          <p:nvPr>
            <p:ph type="body" sz="quarter" idx="10"/>
          </p:nvPr>
        </p:nvSpPr>
        <p:spPr>
          <a:xfrm>
            <a:off x="861685" y="1794933"/>
            <a:ext cx="10813848" cy="4800599"/>
          </a:xfrm>
        </p:spPr>
        <p:txBody>
          <a:bodyPr>
            <a:noAutofit/>
          </a:bodyPr>
          <a:lstStyle/>
          <a:p>
            <a:r>
              <a:rPr lang="en-US" sz="2400"/>
              <a:t>Also known as a </a:t>
            </a:r>
            <a:r>
              <a:rPr lang="en-US" sz="2400" i="1"/>
              <a:t>bag-of-words </a:t>
            </a:r>
            <a:r>
              <a:rPr lang="en-US" sz="2400"/>
              <a:t>model</a:t>
            </a:r>
          </a:p>
          <a:p>
            <a:endParaRPr lang="en-US" sz="2400"/>
          </a:p>
          <a:p>
            <a:r>
              <a:rPr lang="en-US" sz="2400"/>
              <a:t>Each dimension of the vector is a count of the number of times that the word has appeared in the text.</a:t>
            </a:r>
          </a:p>
          <a:p>
            <a:pPr lvl="1"/>
            <a:r>
              <a:rPr lang="en-US" sz="1600"/>
              <a:t>Order is not preserved.</a:t>
            </a:r>
          </a:p>
          <a:p>
            <a:pPr lvl="1"/>
            <a:endParaRPr lang="en-US" sz="1600"/>
          </a:p>
          <a:p>
            <a:r>
              <a:rPr lang="en-US" sz="2400"/>
              <a:t>N-gram model: Instead of words, use word sequences of length N</a:t>
            </a:r>
          </a:p>
          <a:p>
            <a:pPr lvl="1"/>
            <a:r>
              <a:rPr lang="en-US" sz="1600"/>
              <a:t>N=2 or 3 are common choices</a:t>
            </a:r>
          </a:p>
          <a:p>
            <a:endParaRPr lang="en-US" sz="2400"/>
          </a:p>
          <a:p>
            <a:r>
              <a:rPr lang="en-US" sz="2400"/>
              <a:t>Lexical affinities: Word pairs separated by up to K words, within the same sentence.</a:t>
            </a:r>
          </a:p>
          <a:p>
            <a:pPr lvl="1"/>
            <a:endParaRPr lang="en-US" sz="1600"/>
          </a:p>
          <a:p>
            <a:endParaRPr lang="en-US" sz="2400"/>
          </a:p>
          <a:p>
            <a:endParaRPr lang="en-US" sz="2400"/>
          </a:p>
        </p:txBody>
      </p:sp>
      <p:sp>
        <p:nvSpPr>
          <p:cNvPr id="3" name="Title 2">
            <a:extLst>
              <a:ext uri="{FF2B5EF4-FFF2-40B4-BE49-F238E27FC236}">
                <a16:creationId xmlns:a16="http://schemas.microsoft.com/office/drawing/2014/main" id="{275D6D4F-7BF1-4F3B-B225-DAF07F67EE0B}"/>
              </a:ext>
            </a:extLst>
          </p:cNvPr>
          <p:cNvSpPr>
            <a:spLocks noGrp="1"/>
          </p:cNvSpPr>
          <p:nvPr>
            <p:ph type="title"/>
          </p:nvPr>
        </p:nvSpPr>
        <p:spPr/>
        <p:txBody>
          <a:bodyPr/>
          <a:lstStyle/>
          <a:p>
            <a:r>
              <a:rPr lang="en-US"/>
              <a:t>Vector-space model</a:t>
            </a:r>
          </a:p>
        </p:txBody>
      </p:sp>
      <p:sp>
        <p:nvSpPr>
          <p:cNvPr id="5" name="Slide Number Placeholder 2">
            <a:extLst>
              <a:ext uri="{FF2B5EF4-FFF2-40B4-BE49-F238E27FC236}">
                <a16:creationId xmlns:a16="http://schemas.microsoft.com/office/drawing/2014/main" id="{DB9C9FE5-C1C2-7920-5FED-2FC273A11466}"/>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68</a:t>
            </a:fld>
            <a:endParaRPr lang="en-US" sz="2000" b="1">
              <a:solidFill>
                <a:schemeClr val="tx2">
                  <a:alpha val="78000"/>
                </a:schemeClr>
              </a:solidFill>
            </a:endParaRPr>
          </a:p>
        </p:txBody>
      </p:sp>
    </p:spTree>
    <p:extLst>
      <p:ext uri="{BB962C8B-B14F-4D97-AF65-F5344CB8AC3E}">
        <p14:creationId xmlns:p14="http://schemas.microsoft.com/office/powerpoint/2010/main" val="4052454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fade">
                                      <p:cBhvr>
                                        <p:cTn id="15" dur="500"/>
                                        <p:tgtEl>
                                          <p:spTgt spid="2">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8" end="8"/>
                                            </p:txEl>
                                          </p:spTgt>
                                        </p:tgtEl>
                                        <p:attrNameLst>
                                          <p:attrName>style.visibility</p:attrName>
                                        </p:attrNameLst>
                                      </p:cBhvr>
                                      <p:to>
                                        <p:strVal val="visible"/>
                                      </p:to>
                                    </p:set>
                                    <p:animEffect transition="in" filter="fade">
                                      <p:cBhvr>
                                        <p:cTn id="20"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5E8C2C-C1D4-4DAD-884C-500964197F1E}"/>
              </a:ext>
            </a:extLst>
          </p:cNvPr>
          <p:cNvSpPr>
            <a:spLocks noGrp="1"/>
          </p:cNvSpPr>
          <p:nvPr>
            <p:ph type="body" sz="quarter" idx="10"/>
          </p:nvPr>
        </p:nvSpPr>
        <p:spPr>
          <a:xfrm>
            <a:off x="931333" y="1934245"/>
            <a:ext cx="9391451" cy="2802819"/>
          </a:xfrm>
        </p:spPr>
        <p:txBody>
          <a:bodyPr/>
          <a:lstStyle/>
          <a:p>
            <a:r>
              <a:rPr lang="en-US" sz="2800" b="1"/>
              <a:t>Stemming</a:t>
            </a:r>
            <a:r>
              <a:rPr lang="en-US" sz="2800"/>
              <a:t>: Instead of saving all forms of the same word, use a canonical representation.</a:t>
            </a:r>
          </a:p>
          <a:p>
            <a:pPr marL="0" indent="0">
              <a:buNone/>
            </a:pPr>
            <a:endParaRPr lang="en-US" sz="2800"/>
          </a:p>
          <a:p>
            <a:r>
              <a:rPr lang="en-US" sz="2800" b="1"/>
              <a:t>Smoothing</a:t>
            </a:r>
            <a:r>
              <a:rPr lang="en-US" sz="2800"/>
              <a:t>: Account for short texts</a:t>
            </a:r>
          </a:p>
          <a:p>
            <a:endParaRPr lang="en-US" sz="2800" baseline="-25000"/>
          </a:p>
          <a:p>
            <a:r>
              <a:rPr lang="en-US" sz="2800" b="1"/>
              <a:t>Similarity among vectors</a:t>
            </a:r>
            <a:r>
              <a:rPr lang="en-US" sz="2800"/>
              <a:t>: Cosine</a:t>
            </a:r>
          </a:p>
        </p:txBody>
      </p:sp>
      <p:sp>
        <p:nvSpPr>
          <p:cNvPr id="3" name="Title 2">
            <a:extLst>
              <a:ext uri="{FF2B5EF4-FFF2-40B4-BE49-F238E27FC236}">
                <a16:creationId xmlns:a16="http://schemas.microsoft.com/office/drawing/2014/main" id="{79A0787C-E723-4D75-8A32-1F4D658130E7}"/>
              </a:ext>
            </a:extLst>
          </p:cNvPr>
          <p:cNvSpPr>
            <a:spLocks noGrp="1"/>
          </p:cNvSpPr>
          <p:nvPr>
            <p:ph type="title"/>
          </p:nvPr>
        </p:nvSpPr>
        <p:spPr/>
        <p:txBody>
          <a:bodyPr/>
          <a:lstStyle/>
          <a:p>
            <a:r>
              <a:rPr lang="en-US"/>
              <a:t>Other considerations</a:t>
            </a:r>
          </a:p>
        </p:txBody>
      </p:sp>
      <p:sp>
        <p:nvSpPr>
          <p:cNvPr id="4" name="Slide Number Placeholder 2">
            <a:extLst>
              <a:ext uri="{FF2B5EF4-FFF2-40B4-BE49-F238E27FC236}">
                <a16:creationId xmlns:a16="http://schemas.microsoft.com/office/drawing/2014/main" id="{8FC1440C-C8C5-568D-71BB-C79DCE0390E9}"/>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69</a:t>
            </a:fld>
            <a:endParaRPr lang="en-US" sz="2000" b="1">
              <a:solidFill>
                <a:schemeClr val="tx2">
                  <a:alpha val="78000"/>
                </a:schemeClr>
              </a:solidFill>
            </a:endParaRPr>
          </a:p>
        </p:txBody>
      </p:sp>
    </p:spTree>
    <p:extLst>
      <p:ext uri="{BB962C8B-B14F-4D97-AF65-F5344CB8AC3E}">
        <p14:creationId xmlns:p14="http://schemas.microsoft.com/office/powerpoint/2010/main" val="1118944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5CCEE-0990-37F2-64FC-C570E182702A}"/>
              </a:ext>
            </a:extLst>
          </p:cNvPr>
          <p:cNvSpPr>
            <a:spLocks noGrp="1"/>
          </p:cNvSpPr>
          <p:nvPr>
            <p:ph type="title"/>
          </p:nvPr>
        </p:nvSpPr>
        <p:spPr/>
        <p:txBody>
          <a:bodyPr/>
          <a:lstStyle/>
          <a:p>
            <a:r>
              <a:rPr lang="en-US"/>
              <a:t>Types of data</a:t>
            </a:r>
          </a:p>
        </p:txBody>
      </p:sp>
      <p:sp>
        <p:nvSpPr>
          <p:cNvPr id="5" name="Content Placeholder 4">
            <a:extLst>
              <a:ext uri="{FF2B5EF4-FFF2-40B4-BE49-F238E27FC236}">
                <a16:creationId xmlns:a16="http://schemas.microsoft.com/office/drawing/2014/main" id="{D3FA1D6E-278C-8B21-CFA6-B54FD8EE27CC}"/>
              </a:ext>
            </a:extLst>
          </p:cNvPr>
          <p:cNvSpPr>
            <a:spLocks noGrp="1"/>
          </p:cNvSpPr>
          <p:nvPr>
            <p:ph idx="1"/>
          </p:nvPr>
        </p:nvSpPr>
        <p:spPr/>
        <p:txBody>
          <a:bodyPr/>
          <a:lstStyle/>
          <a:p>
            <a:r>
              <a:rPr lang="en-US"/>
              <a:t>Passively collected data</a:t>
            </a:r>
          </a:p>
          <a:p>
            <a:endParaRPr lang="en-US"/>
          </a:p>
          <a:p>
            <a:r>
              <a:rPr lang="en-US"/>
              <a:t>Actively collected data</a:t>
            </a:r>
          </a:p>
          <a:p>
            <a:endParaRPr lang="en-US"/>
          </a:p>
          <a:p>
            <a:r>
              <a:rPr lang="en-US"/>
              <a:t>Reactively collected data</a:t>
            </a:r>
          </a:p>
        </p:txBody>
      </p:sp>
    </p:spTree>
    <p:extLst>
      <p:ext uri="{BB962C8B-B14F-4D97-AF65-F5344CB8AC3E}">
        <p14:creationId xmlns:p14="http://schemas.microsoft.com/office/powerpoint/2010/main" val="16291527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5FDA36-8B99-497E-810A-1C3D4C8541C7}"/>
              </a:ext>
            </a:extLst>
          </p:cNvPr>
          <p:cNvSpPr>
            <a:spLocks noGrp="1"/>
          </p:cNvSpPr>
          <p:nvPr>
            <p:ph type="body" sz="quarter" idx="10"/>
          </p:nvPr>
        </p:nvSpPr>
        <p:spPr>
          <a:xfrm>
            <a:off x="924999" y="1702514"/>
            <a:ext cx="10039333" cy="961545"/>
          </a:xfrm>
        </p:spPr>
        <p:txBody>
          <a:bodyPr/>
          <a:lstStyle/>
          <a:p>
            <a:pPr marL="0" indent="0">
              <a:buNone/>
            </a:pPr>
            <a:r>
              <a:rPr lang="en-US" sz="3138"/>
              <a:t>“The quick brown fox jumps over the lazy dog”</a:t>
            </a:r>
          </a:p>
        </p:txBody>
      </p:sp>
      <p:sp>
        <p:nvSpPr>
          <p:cNvPr id="3" name="Title 2">
            <a:extLst>
              <a:ext uri="{FF2B5EF4-FFF2-40B4-BE49-F238E27FC236}">
                <a16:creationId xmlns:a16="http://schemas.microsoft.com/office/drawing/2014/main" id="{CCEFA374-9F9E-4347-97F4-92CA02CD3D0E}"/>
              </a:ext>
            </a:extLst>
          </p:cNvPr>
          <p:cNvSpPr>
            <a:spLocks noGrp="1"/>
          </p:cNvSpPr>
          <p:nvPr>
            <p:ph type="title"/>
          </p:nvPr>
        </p:nvSpPr>
        <p:spPr/>
        <p:txBody>
          <a:bodyPr/>
          <a:lstStyle/>
          <a:p>
            <a:r>
              <a:rPr lang="en-US"/>
              <a:t>Example</a:t>
            </a:r>
          </a:p>
        </p:txBody>
      </p:sp>
      <p:graphicFrame>
        <p:nvGraphicFramePr>
          <p:cNvPr id="4" name="Table 3">
            <a:extLst>
              <a:ext uri="{FF2B5EF4-FFF2-40B4-BE49-F238E27FC236}">
                <a16:creationId xmlns:a16="http://schemas.microsoft.com/office/drawing/2014/main" id="{D49222EF-65F8-4AC0-8B69-66B4CE11D961}"/>
              </a:ext>
            </a:extLst>
          </p:cNvPr>
          <p:cNvGraphicFramePr>
            <a:graphicFrameLocks noGrp="1"/>
          </p:cNvGraphicFramePr>
          <p:nvPr/>
        </p:nvGraphicFramePr>
        <p:xfrm>
          <a:off x="4310675" y="2785218"/>
          <a:ext cx="4877080" cy="781993"/>
        </p:xfrm>
        <a:graphic>
          <a:graphicData uri="http://schemas.openxmlformats.org/drawingml/2006/table">
            <a:tbl>
              <a:tblPr firstRow="1" bandRow="1">
                <a:tableStyleId>{5C22544A-7EE6-4342-B048-85BDC9FD1C3A}</a:tableStyleId>
              </a:tblPr>
              <a:tblGrid>
                <a:gridCol w="609635">
                  <a:extLst>
                    <a:ext uri="{9D8B030D-6E8A-4147-A177-3AD203B41FA5}">
                      <a16:colId xmlns:a16="http://schemas.microsoft.com/office/drawing/2014/main" val="573686915"/>
                    </a:ext>
                  </a:extLst>
                </a:gridCol>
                <a:gridCol w="609635">
                  <a:extLst>
                    <a:ext uri="{9D8B030D-6E8A-4147-A177-3AD203B41FA5}">
                      <a16:colId xmlns:a16="http://schemas.microsoft.com/office/drawing/2014/main" val="4141338937"/>
                    </a:ext>
                  </a:extLst>
                </a:gridCol>
                <a:gridCol w="609635">
                  <a:extLst>
                    <a:ext uri="{9D8B030D-6E8A-4147-A177-3AD203B41FA5}">
                      <a16:colId xmlns:a16="http://schemas.microsoft.com/office/drawing/2014/main" val="3716566240"/>
                    </a:ext>
                  </a:extLst>
                </a:gridCol>
                <a:gridCol w="609635">
                  <a:extLst>
                    <a:ext uri="{9D8B030D-6E8A-4147-A177-3AD203B41FA5}">
                      <a16:colId xmlns:a16="http://schemas.microsoft.com/office/drawing/2014/main" val="1499714043"/>
                    </a:ext>
                  </a:extLst>
                </a:gridCol>
                <a:gridCol w="609635">
                  <a:extLst>
                    <a:ext uri="{9D8B030D-6E8A-4147-A177-3AD203B41FA5}">
                      <a16:colId xmlns:a16="http://schemas.microsoft.com/office/drawing/2014/main" val="262242389"/>
                    </a:ext>
                  </a:extLst>
                </a:gridCol>
                <a:gridCol w="609635">
                  <a:extLst>
                    <a:ext uri="{9D8B030D-6E8A-4147-A177-3AD203B41FA5}">
                      <a16:colId xmlns:a16="http://schemas.microsoft.com/office/drawing/2014/main" val="667118629"/>
                    </a:ext>
                  </a:extLst>
                </a:gridCol>
                <a:gridCol w="609635">
                  <a:extLst>
                    <a:ext uri="{9D8B030D-6E8A-4147-A177-3AD203B41FA5}">
                      <a16:colId xmlns:a16="http://schemas.microsoft.com/office/drawing/2014/main" val="538700874"/>
                    </a:ext>
                  </a:extLst>
                </a:gridCol>
                <a:gridCol w="609635">
                  <a:extLst>
                    <a:ext uri="{9D8B030D-6E8A-4147-A177-3AD203B41FA5}">
                      <a16:colId xmlns:a16="http://schemas.microsoft.com/office/drawing/2014/main" val="1420321144"/>
                    </a:ext>
                  </a:extLst>
                </a:gridCol>
              </a:tblGrid>
              <a:tr h="418391">
                <a:tc>
                  <a:txBody>
                    <a:bodyPr/>
                    <a:lstStyle/>
                    <a:p>
                      <a:pPr algn="ctr"/>
                      <a:r>
                        <a:rPr lang="en-US" sz="1100"/>
                        <a:t>the</a:t>
                      </a:r>
                    </a:p>
                  </a:txBody>
                  <a:tcPr marL="89655" marR="89655" marT="44828" marB="44828"/>
                </a:tc>
                <a:tc>
                  <a:txBody>
                    <a:bodyPr/>
                    <a:lstStyle/>
                    <a:p>
                      <a:pPr algn="ctr"/>
                      <a:r>
                        <a:rPr lang="en-US" sz="1100"/>
                        <a:t>quick</a:t>
                      </a:r>
                    </a:p>
                  </a:txBody>
                  <a:tcPr marL="89655" marR="89655" marT="44828" marB="44828"/>
                </a:tc>
                <a:tc>
                  <a:txBody>
                    <a:bodyPr/>
                    <a:lstStyle/>
                    <a:p>
                      <a:pPr algn="ctr"/>
                      <a:r>
                        <a:rPr lang="en-US" sz="1100"/>
                        <a:t>brown</a:t>
                      </a:r>
                    </a:p>
                  </a:txBody>
                  <a:tcPr marL="89655" marR="89655" marT="44828" marB="44828"/>
                </a:tc>
                <a:tc>
                  <a:txBody>
                    <a:bodyPr/>
                    <a:lstStyle/>
                    <a:p>
                      <a:pPr algn="ctr"/>
                      <a:r>
                        <a:rPr lang="en-US" sz="1100"/>
                        <a:t>fox</a:t>
                      </a:r>
                    </a:p>
                  </a:txBody>
                  <a:tcPr marL="89655" marR="89655" marT="44828" marB="44828"/>
                </a:tc>
                <a:tc>
                  <a:txBody>
                    <a:bodyPr/>
                    <a:lstStyle/>
                    <a:p>
                      <a:pPr algn="ctr"/>
                      <a:r>
                        <a:rPr lang="en-US" sz="1100"/>
                        <a:t>jumps</a:t>
                      </a:r>
                    </a:p>
                  </a:txBody>
                  <a:tcPr marL="89655" marR="89655" marT="44828" marB="44828"/>
                </a:tc>
                <a:tc>
                  <a:txBody>
                    <a:bodyPr/>
                    <a:lstStyle/>
                    <a:p>
                      <a:pPr algn="ctr"/>
                      <a:r>
                        <a:rPr lang="en-US" sz="1100"/>
                        <a:t>over</a:t>
                      </a:r>
                    </a:p>
                  </a:txBody>
                  <a:tcPr marL="89655" marR="89655" marT="44828" marB="44828"/>
                </a:tc>
                <a:tc>
                  <a:txBody>
                    <a:bodyPr/>
                    <a:lstStyle/>
                    <a:p>
                      <a:pPr algn="ctr"/>
                      <a:r>
                        <a:rPr lang="en-US" sz="1100"/>
                        <a:t>lazy</a:t>
                      </a:r>
                    </a:p>
                  </a:txBody>
                  <a:tcPr marL="89655" marR="89655" marT="44828" marB="44828"/>
                </a:tc>
                <a:tc>
                  <a:txBody>
                    <a:bodyPr/>
                    <a:lstStyle/>
                    <a:p>
                      <a:pPr algn="ctr"/>
                      <a:r>
                        <a:rPr lang="en-US" sz="1100"/>
                        <a:t>dog</a:t>
                      </a:r>
                    </a:p>
                  </a:txBody>
                  <a:tcPr marL="89655" marR="89655" marT="44828" marB="44828"/>
                </a:tc>
                <a:extLst>
                  <a:ext uri="{0D108BD9-81ED-4DB2-BD59-A6C34878D82A}">
                    <a16:rowId xmlns:a16="http://schemas.microsoft.com/office/drawing/2014/main" val="3512394630"/>
                  </a:ext>
                </a:extLst>
              </a:tr>
              <a:tr h="363602">
                <a:tc>
                  <a:txBody>
                    <a:bodyPr/>
                    <a:lstStyle/>
                    <a:p>
                      <a:pPr algn="ctr"/>
                      <a:r>
                        <a:rPr lang="en-US" sz="1100"/>
                        <a:t>2</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extLst>
                  <a:ext uri="{0D108BD9-81ED-4DB2-BD59-A6C34878D82A}">
                    <a16:rowId xmlns:a16="http://schemas.microsoft.com/office/drawing/2014/main" val="888641985"/>
                  </a:ext>
                </a:extLst>
              </a:tr>
            </a:tbl>
          </a:graphicData>
        </a:graphic>
      </p:graphicFrame>
      <p:sp>
        <p:nvSpPr>
          <p:cNvPr id="5" name="TextBox 4">
            <a:extLst>
              <a:ext uri="{FF2B5EF4-FFF2-40B4-BE49-F238E27FC236}">
                <a16:creationId xmlns:a16="http://schemas.microsoft.com/office/drawing/2014/main" id="{9237A300-5DC3-4EFC-AE1B-4713EBDB8AFF}"/>
              </a:ext>
            </a:extLst>
          </p:cNvPr>
          <p:cNvSpPr txBox="1"/>
          <p:nvPr/>
        </p:nvSpPr>
        <p:spPr>
          <a:xfrm>
            <a:off x="894648" y="2821647"/>
            <a:ext cx="1402472" cy="615556"/>
          </a:xfrm>
          <a:prstGeom prst="rect">
            <a:avLst/>
          </a:prstGeom>
          <a:noFill/>
        </p:spPr>
        <p:txBody>
          <a:bodyPr wrap="none" lIns="179310" tIns="143448" rIns="179310" bIns="143448" rtlCol="0">
            <a:spAutoFit/>
          </a:bodyPr>
          <a:lstStyle/>
          <a:p>
            <a:pPr>
              <a:lnSpc>
                <a:spcPct val="90000"/>
              </a:lnSpc>
              <a:spcAft>
                <a:spcPts val="588"/>
              </a:spcAft>
            </a:pPr>
            <a:r>
              <a:rPr lang="en-US" sz="2353">
                <a:gradFill>
                  <a:gsLst>
                    <a:gs pos="2917">
                      <a:schemeClr val="tx1"/>
                    </a:gs>
                    <a:gs pos="30000">
                      <a:schemeClr val="tx1"/>
                    </a:gs>
                  </a:gsLst>
                  <a:lin ang="5400000" scaled="0"/>
                </a:gradFill>
              </a:rPr>
              <a:t>Simple:</a:t>
            </a:r>
          </a:p>
        </p:txBody>
      </p:sp>
      <p:graphicFrame>
        <p:nvGraphicFramePr>
          <p:cNvPr id="6" name="Table 5">
            <a:extLst>
              <a:ext uri="{FF2B5EF4-FFF2-40B4-BE49-F238E27FC236}">
                <a16:creationId xmlns:a16="http://schemas.microsoft.com/office/drawing/2014/main" id="{45CFF474-FF87-4199-AF19-B5364EB6F579}"/>
              </a:ext>
            </a:extLst>
          </p:cNvPr>
          <p:cNvGraphicFramePr>
            <a:graphicFrameLocks noGrp="1"/>
          </p:cNvGraphicFramePr>
          <p:nvPr/>
        </p:nvGraphicFramePr>
        <p:xfrm>
          <a:off x="4310675" y="3867624"/>
          <a:ext cx="4877080" cy="1120690"/>
        </p:xfrm>
        <a:graphic>
          <a:graphicData uri="http://schemas.openxmlformats.org/drawingml/2006/table">
            <a:tbl>
              <a:tblPr firstRow="1" bandRow="1">
                <a:tableStyleId>{5C22544A-7EE6-4342-B048-85BDC9FD1C3A}</a:tableStyleId>
              </a:tblPr>
              <a:tblGrid>
                <a:gridCol w="375160">
                  <a:extLst>
                    <a:ext uri="{9D8B030D-6E8A-4147-A177-3AD203B41FA5}">
                      <a16:colId xmlns:a16="http://schemas.microsoft.com/office/drawing/2014/main" val="573686915"/>
                    </a:ext>
                  </a:extLst>
                </a:gridCol>
                <a:gridCol w="375160">
                  <a:extLst>
                    <a:ext uri="{9D8B030D-6E8A-4147-A177-3AD203B41FA5}">
                      <a16:colId xmlns:a16="http://schemas.microsoft.com/office/drawing/2014/main" val="4141338937"/>
                    </a:ext>
                  </a:extLst>
                </a:gridCol>
                <a:gridCol w="375160">
                  <a:extLst>
                    <a:ext uri="{9D8B030D-6E8A-4147-A177-3AD203B41FA5}">
                      <a16:colId xmlns:a16="http://schemas.microsoft.com/office/drawing/2014/main" val="3716566240"/>
                    </a:ext>
                  </a:extLst>
                </a:gridCol>
                <a:gridCol w="375160">
                  <a:extLst>
                    <a:ext uri="{9D8B030D-6E8A-4147-A177-3AD203B41FA5}">
                      <a16:colId xmlns:a16="http://schemas.microsoft.com/office/drawing/2014/main" val="1499714043"/>
                    </a:ext>
                  </a:extLst>
                </a:gridCol>
                <a:gridCol w="375160">
                  <a:extLst>
                    <a:ext uri="{9D8B030D-6E8A-4147-A177-3AD203B41FA5}">
                      <a16:colId xmlns:a16="http://schemas.microsoft.com/office/drawing/2014/main" val="262242389"/>
                    </a:ext>
                  </a:extLst>
                </a:gridCol>
                <a:gridCol w="375160">
                  <a:extLst>
                    <a:ext uri="{9D8B030D-6E8A-4147-A177-3AD203B41FA5}">
                      <a16:colId xmlns:a16="http://schemas.microsoft.com/office/drawing/2014/main" val="667118629"/>
                    </a:ext>
                  </a:extLst>
                </a:gridCol>
                <a:gridCol w="375160">
                  <a:extLst>
                    <a:ext uri="{9D8B030D-6E8A-4147-A177-3AD203B41FA5}">
                      <a16:colId xmlns:a16="http://schemas.microsoft.com/office/drawing/2014/main" val="538700874"/>
                    </a:ext>
                  </a:extLst>
                </a:gridCol>
                <a:gridCol w="375160">
                  <a:extLst>
                    <a:ext uri="{9D8B030D-6E8A-4147-A177-3AD203B41FA5}">
                      <a16:colId xmlns:a16="http://schemas.microsoft.com/office/drawing/2014/main" val="1420321144"/>
                    </a:ext>
                  </a:extLst>
                </a:gridCol>
                <a:gridCol w="375160">
                  <a:extLst>
                    <a:ext uri="{9D8B030D-6E8A-4147-A177-3AD203B41FA5}">
                      <a16:colId xmlns:a16="http://schemas.microsoft.com/office/drawing/2014/main" val="3523441414"/>
                    </a:ext>
                  </a:extLst>
                </a:gridCol>
                <a:gridCol w="375160">
                  <a:extLst>
                    <a:ext uri="{9D8B030D-6E8A-4147-A177-3AD203B41FA5}">
                      <a16:colId xmlns:a16="http://schemas.microsoft.com/office/drawing/2014/main" val="2584257433"/>
                    </a:ext>
                  </a:extLst>
                </a:gridCol>
                <a:gridCol w="375160">
                  <a:extLst>
                    <a:ext uri="{9D8B030D-6E8A-4147-A177-3AD203B41FA5}">
                      <a16:colId xmlns:a16="http://schemas.microsoft.com/office/drawing/2014/main" val="349658265"/>
                    </a:ext>
                  </a:extLst>
                </a:gridCol>
                <a:gridCol w="375160">
                  <a:extLst>
                    <a:ext uri="{9D8B030D-6E8A-4147-A177-3AD203B41FA5}">
                      <a16:colId xmlns:a16="http://schemas.microsoft.com/office/drawing/2014/main" val="4034983494"/>
                    </a:ext>
                  </a:extLst>
                </a:gridCol>
                <a:gridCol w="375160">
                  <a:extLst>
                    <a:ext uri="{9D8B030D-6E8A-4147-A177-3AD203B41FA5}">
                      <a16:colId xmlns:a16="http://schemas.microsoft.com/office/drawing/2014/main" val="930027804"/>
                    </a:ext>
                  </a:extLst>
                </a:gridCol>
              </a:tblGrid>
              <a:tr h="672414">
                <a:tc>
                  <a:txBody>
                    <a:bodyPr/>
                    <a:lstStyle/>
                    <a:p>
                      <a:pPr algn="ctr"/>
                      <a:r>
                        <a:rPr lang="en-US" sz="800"/>
                        <a:t>the</a:t>
                      </a:r>
                    </a:p>
                  </a:txBody>
                  <a:tcPr marL="89655" marR="89655" marT="44828" marB="44828" vert="vert"/>
                </a:tc>
                <a:tc>
                  <a:txBody>
                    <a:bodyPr/>
                    <a:lstStyle/>
                    <a:p>
                      <a:pPr algn="ctr"/>
                      <a:r>
                        <a:rPr lang="en-US" sz="800"/>
                        <a:t>quick</a:t>
                      </a:r>
                    </a:p>
                  </a:txBody>
                  <a:tcPr marL="89655" marR="89655" marT="44828" marB="44828" vert="vert"/>
                </a:tc>
                <a:tc>
                  <a:txBody>
                    <a:bodyPr/>
                    <a:lstStyle/>
                    <a:p>
                      <a:pPr algn="ctr"/>
                      <a:r>
                        <a:rPr lang="en-US" sz="800"/>
                        <a:t>brown</a:t>
                      </a:r>
                    </a:p>
                  </a:txBody>
                  <a:tcPr marL="89655" marR="89655" marT="44828" marB="44828" vert="vert"/>
                </a:tc>
                <a:tc>
                  <a:txBody>
                    <a:bodyPr/>
                    <a:lstStyle/>
                    <a:p>
                      <a:pPr algn="ctr"/>
                      <a:r>
                        <a:rPr lang="en-US" sz="800"/>
                        <a:t>fox</a:t>
                      </a:r>
                    </a:p>
                  </a:txBody>
                  <a:tcPr marL="89655" marR="89655" marT="44828" marB="44828" vert="vert"/>
                </a:tc>
                <a:tc>
                  <a:txBody>
                    <a:bodyPr/>
                    <a:lstStyle/>
                    <a:p>
                      <a:pPr algn="ctr"/>
                      <a:r>
                        <a:rPr lang="en-US" sz="800"/>
                        <a:t>jumps</a:t>
                      </a:r>
                    </a:p>
                  </a:txBody>
                  <a:tcPr marL="89655" marR="89655" marT="44828" marB="44828" vert="vert"/>
                </a:tc>
                <a:tc>
                  <a:txBody>
                    <a:bodyPr/>
                    <a:lstStyle/>
                    <a:p>
                      <a:pPr algn="ctr"/>
                      <a:r>
                        <a:rPr lang="en-US" sz="800"/>
                        <a:t>over</a:t>
                      </a:r>
                    </a:p>
                  </a:txBody>
                  <a:tcPr marL="89655" marR="89655" marT="44828" marB="44828" vert="vert"/>
                </a:tc>
                <a:tc>
                  <a:txBody>
                    <a:bodyPr/>
                    <a:lstStyle/>
                    <a:p>
                      <a:pPr algn="ctr"/>
                      <a:r>
                        <a:rPr lang="en-US" sz="800"/>
                        <a:t>lazy</a:t>
                      </a:r>
                    </a:p>
                  </a:txBody>
                  <a:tcPr marL="89655" marR="89655" marT="44828" marB="44828" vert="vert"/>
                </a:tc>
                <a:tc>
                  <a:txBody>
                    <a:bodyPr/>
                    <a:lstStyle/>
                    <a:p>
                      <a:pPr algn="ctr"/>
                      <a:r>
                        <a:rPr lang="en-US" sz="800"/>
                        <a:t>dog</a:t>
                      </a:r>
                    </a:p>
                  </a:txBody>
                  <a:tcPr marL="89655" marR="89655" marT="44828" marB="44828" vert="vert"/>
                </a:tc>
                <a:tc>
                  <a:txBody>
                    <a:bodyPr/>
                    <a:lstStyle/>
                    <a:p>
                      <a:pPr algn="ctr"/>
                      <a:r>
                        <a:rPr lang="en-US" sz="800"/>
                        <a:t>the quick</a:t>
                      </a:r>
                    </a:p>
                  </a:txBody>
                  <a:tcPr marL="89655" marR="89655" marT="44828" marB="44828" vert="vert"/>
                </a:tc>
                <a:tc>
                  <a:txBody>
                    <a:bodyPr/>
                    <a:lstStyle/>
                    <a:p>
                      <a:pPr algn="ctr"/>
                      <a:r>
                        <a:rPr lang="en-US" sz="800"/>
                        <a:t>quick brown</a:t>
                      </a:r>
                    </a:p>
                  </a:txBody>
                  <a:tcPr marL="89655" marR="89655" marT="44828" marB="44828" vert="vert"/>
                </a:tc>
                <a:tc>
                  <a:txBody>
                    <a:bodyPr/>
                    <a:lstStyle/>
                    <a:p>
                      <a:pPr algn="ctr"/>
                      <a:r>
                        <a:rPr lang="en-US" sz="800"/>
                        <a:t>brown fox</a:t>
                      </a:r>
                    </a:p>
                  </a:txBody>
                  <a:tcPr marL="89655" marR="89655" marT="44828" marB="44828" vert="vert"/>
                </a:tc>
                <a:tc>
                  <a:txBody>
                    <a:bodyPr/>
                    <a:lstStyle/>
                    <a:p>
                      <a:pPr algn="ctr"/>
                      <a:r>
                        <a:rPr lang="en-US" sz="800"/>
                        <a:t>…</a:t>
                      </a:r>
                    </a:p>
                  </a:txBody>
                  <a:tcPr marL="89655" marR="89655" marT="44828" marB="44828" vert="vert"/>
                </a:tc>
                <a:tc>
                  <a:txBody>
                    <a:bodyPr/>
                    <a:lstStyle/>
                    <a:p>
                      <a:pPr algn="ctr"/>
                      <a:r>
                        <a:rPr lang="en-US" sz="800"/>
                        <a:t>lazy dog</a:t>
                      </a:r>
                    </a:p>
                  </a:txBody>
                  <a:tcPr marL="89655" marR="89655" marT="44828" marB="44828" vert="vert"/>
                </a:tc>
                <a:extLst>
                  <a:ext uri="{0D108BD9-81ED-4DB2-BD59-A6C34878D82A}">
                    <a16:rowId xmlns:a16="http://schemas.microsoft.com/office/drawing/2014/main" val="3512394630"/>
                  </a:ext>
                </a:extLst>
              </a:tr>
              <a:tr h="448276">
                <a:tc>
                  <a:txBody>
                    <a:bodyPr/>
                    <a:lstStyle/>
                    <a:p>
                      <a:pPr algn="ctr"/>
                      <a:r>
                        <a:rPr lang="en-US" sz="800"/>
                        <a:t>2</a:t>
                      </a:r>
                    </a:p>
                  </a:txBody>
                  <a:tcPr marL="89655" marR="89655" marT="44828" marB="44828"/>
                </a:tc>
                <a:tc>
                  <a:txBody>
                    <a:bodyPr/>
                    <a:lstStyle/>
                    <a:p>
                      <a:pPr algn="ctr"/>
                      <a:r>
                        <a:rPr lang="en-US" sz="800"/>
                        <a:t>1</a:t>
                      </a:r>
                    </a:p>
                  </a:txBody>
                  <a:tcPr marL="89655" marR="89655" marT="44828" marB="44828"/>
                </a:tc>
                <a:tc>
                  <a:txBody>
                    <a:bodyPr/>
                    <a:lstStyle/>
                    <a:p>
                      <a:pPr algn="ctr"/>
                      <a:r>
                        <a:rPr lang="en-US" sz="800"/>
                        <a:t>1</a:t>
                      </a:r>
                    </a:p>
                  </a:txBody>
                  <a:tcPr marL="89655" marR="89655" marT="44828" marB="44828"/>
                </a:tc>
                <a:tc>
                  <a:txBody>
                    <a:bodyPr/>
                    <a:lstStyle/>
                    <a:p>
                      <a:pPr algn="ctr"/>
                      <a:r>
                        <a:rPr lang="en-US" sz="800"/>
                        <a:t>1</a:t>
                      </a:r>
                    </a:p>
                  </a:txBody>
                  <a:tcPr marL="89655" marR="89655" marT="44828" marB="44828"/>
                </a:tc>
                <a:tc>
                  <a:txBody>
                    <a:bodyPr/>
                    <a:lstStyle/>
                    <a:p>
                      <a:pPr algn="ctr"/>
                      <a:r>
                        <a:rPr lang="en-US" sz="800"/>
                        <a:t>1</a:t>
                      </a:r>
                    </a:p>
                  </a:txBody>
                  <a:tcPr marL="89655" marR="89655" marT="44828" marB="44828"/>
                </a:tc>
                <a:tc>
                  <a:txBody>
                    <a:bodyPr/>
                    <a:lstStyle/>
                    <a:p>
                      <a:pPr algn="ctr"/>
                      <a:r>
                        <a:rPr lang="en-US" sz="800"/>
                        <a:t>1</a:t>
                      </a:r>
                    </a:p>
                  </a:txBody>
                  <a:tcPr marL="89655" marR="89655" marT="44828" marB="44828"/>
                </a:tc>
                <a:tc>
                  <a:txBody>
                    <a:bodyPr/>
                    <a:lstStyle/>
                    <a:p>
                      <a:pPr algn="ctr"/>
                      <a:r>
                        <a:rPr lang="en-US" sz="800"/>
                        <a:t>1</a:t>
                      </a:r>
                    </a:p>
                  </a:txBody>
                  <a:tcPr marL="89655" marR="89655" marT="44828" marB="44828"/>
                </a:tc>
                <a:tc>
                  <a:txBody>
                    <a:bodyPr/>
                    <a:lstStyle/>
                    <a:p>
                      <a:pPr algn="ctr"/>
                      <a:r>
                        <a:rPr lang="en-US" sz="800"/>
                        <a:t>1</a:t>
                      </a:r>
                    </a:p>
                  </a:txBody>
                  <a:tcPr marL="89655" marR="89655" marT="44828" marB="44828"/>
                </a:tc>
                <a:tc>
                  <a:txBody>
                    <a:bodyPr/>
                    <a:lstStyle/>
                    <a:p>
                      <a:pPr algn="ctr"/>
                      <a:r>
                        <a:rPr lang="en-US" sz="800"/>
                        <a:t>1</a:t>
                      </a:r>
                    </a:p>
                  </a:txBody>
                  <a:tcPr marL="89655" marR="89655" marT="44828" marB="44828"/>
                </a:tc>
                <a:tc>
                  <a:txBody>
                    <a:bodyPr/>
                    <a:lstStyle/>
                    <a:p>
                      <a:pPr algn="ctr"/>
                      <a:r>
                        <a:rPr lang="en-US" sz="800"/>
                        <a:t>1</a:t>
                      </a:r>
                    </a:p>
                  </a:txBody>
                  <a:tcPr marL="89655" marR="89655" marT="44828" marB="44828"/>
                </a:tc>
                <a:tc>
                  <a:txBody>
                    <a:bodyPr/>
                    <a:lstStyle/>
                    <a:p>
                      <a:pPr algn="ctr"/>
                      <a:r>
                        <a:rPr lang="en-US" sz="800"/>
                        <a:t>1</a:t>
                      </a:r>
                    </a:p>
                  </a:txBody>
                  <a:tcPr marL="89655" marR="89655" marT="44828" marB="44828"/>
                </a:tc>
                <a:tc>
                  <a:txBody>
                    <a:bodyPr/>
                    <a:lstStyle/>
                    <a:p>
                      <a:pPr algn="ctr"/>
                      <a:endParaRPr lang="en-US" sz="800"/>
                    </a:p>
                  </a:txBody>
                  <a:tcPr marL="89655" marR="89655" marT="44828" marB="44828"/>
                </a:tc>
                <a:tc>
                  <a:txBody>
                    <a:bodyPr/>
                    <a:lstStyle/>
                    <a:p>
                      <a:pPr algn="ctr"/>
                      <a:r>
                        <a:rPr lang="en-US" sz="800"/>
                        <a:t>1</a:t>
                      </a:r>
                    </a:p>
                  </a:txBody>
                  <a:tcPr marL="89655" marR="89655" marT="44828" marB="44828"/>
                </a:tc>
                <a:extLst>
                  <a:ext uri="{0D108BD9-81ED-4DB2-BD59-A6C34878D82A}">
                    <a16:rowId xmlns:a16="http://schemas.microsoft.com/office/drawing/2014/main" val="888641985"/>
                  </a:ext>
                </a:extLst>
              </a:tr>
            </a:tbl>
          </a:graphicData>
        </a:graphic>
      </p:graphicFrame>
      <p:sp>
        <p:nvSpPr>
          <p:cNvPr id="7" name="TextBox 6">
            <a:extLst>
              <a:ext uri="{FF2B5EF4-FFF2-40B4-BE49-F238E27FC236}">
                <a16:creationId xmlns:a16="http://schemas.microsoft.com/office/drawing/2014/main" id="{426B6311-097B-4FCA-B525-2DCA7C51B28F}"/>
              </a:ext>
            </a:extLst>
          </p:cNvPr>
          <p:cNvSpPr txBox="1"/>
          <p:nvPr/>
        </p:nvSpPr>
        <p:spPr>
          <a:xfrm>
            <a:off x="894648" y="3867625"/>
            <a:ext cx="1674533" cy="615556"/>
          </a:xfrm>
          <a:prstGeom prst="rect">
            <a:avLst/>
          </a:prstGeom>
          <a:noFill/>
        </p:spPr>
        <p:txBody>
          <a:bodyPr wrap="none" lIns="179310" tIns="143448" rIns="179310" bIns="143448" rtlCol="0">
            <a:spAutoFit/>
          </a:bodyPr>
          <a:lstStyle/>
          <a:p>
            <a:pPr>
              <a:lnSpc>
                <a:spcPct val="90000"/>
              </a:lnSpc>
              <a:spcAft>
                <a:spcPts val="588"/>
              </a:spcAft>
            </a:pPr>
            <a:r>
              <a:rPr lang="en-US" sz="2353">
                <a:gradFill>
                  <a:gsLst>
                    <a:gs pos="2917">
                      <a:schemeClr val="tx1"/>
                    </a:gs>
                    <a:gs pos="30000">
                      <a:schemeClr val="tx1"/>
                    </a:gs>
                  </a:gsLst>
                  <a:lin ang="5400000" scaled="0"/>
                </a:gradFill>
              </a:rPr>
              <a:t>Bi-grams:</a:t>
            </a:r>
          </a:p>
        </p:txBody>
      </p:sp>
      <p:graphicFrame>
        <p:nvGraphicFramePr>
          <p:cNvPr id="8" name="Table 7">
            <a:extLst>
              <a:ext uri="{FF2B5EF4-FFF2-40B4-BE49-F238E27FC236}">
                <a16:creationId xmlns:a16="http://schemas.microsoft.com/office/drawing/2014/main" id="{5FF3A651-5DDA-4FB8-9515-54DA4B99C13C}"/>
              </a:ext>
            </a:extLst>
          </p:cNvPr>
          <p:cNvGraphicFramePr>
            <a:graphicFrameLocks noGrp="1"/>
          </p:cNvGraphicFramePr>
          <p:nvPr/>
        </p:nvGraphicFramePr>
        <p:xfrm>
          <a:off x="4279359" y="5359579"/>
          <a:ext cx="4877080" cy="781993"/>
        </p:xfrm>
        <a:graphic>
          <a:graphicData uri="http://schemas.openxmlformats.org/drawingml/2006/table">
            <a:tbl>
              <a:tblPr firstRow="1" bandRow="1">
                <a:tableStyleId>{5C22544A-7EE6-4342-B048-85BDC9FD1C3A}</a:tableStyleId>
              </a:tblPr>
              <a:tblGrid>
                <a:gridCol w="609635">
                  <a:extLst>
                    <a:ext uri="{9D8B030D-6E8A-4147-A177-3AD203B41FA5}">
                      <a16:colId xmlns:a16="http://schemas.microsoft.com/office/drawing/2014/main" val="573686915"/>
                    </a:ext>
                  </a:extLst>
                </a:gridCol>
                <a:gridCol w="609635">
                  <a:extLst>
                    <a:ext uri="{9D8B030D-6E8A-4147-A177-3AD203B41FA5}">
                      <a16:colId xmlns:a16="http://schemas.microsoft.com/office/drawing/2014/main" val="4141338937"/>
                    </a:ext>
                  </a:extLst>
                </a:gridCol>
                <a:gridCol w="609635">
                  <a:extLst>
                    <a:ext uri="{9D8B030D-6E8A-4147-A177-3AD203B41FA5}">
                      <a16:colId xmlns:a16="http://schemas.microsoft.com/office/drawing/2014/main" val="3716566240"/>
                    </a:ext>
                  </a:extLst>
                </a:gridCol>
                <a:gridCol w="609635">
                  <a:extLst>
                    <a:ext uri="{9D8B030D-6E8A-4147-A177-3AD203B41FA5}">
                      <a16:colId xmlns:a16="http://schemas.microsoft.com/office/drawing/2014/main" val="1499714043"/>
                    </a:ext>
                  </a:extLst>
                </a:gridCol>
                <a:gridCol w="609635">
                  <a:extLst>
                    <a:ext uri="{9D8B030D-6E8A-4147-A177-3AD203B41FA5}">
                      <a16:colId xmlns:a16="http://schemas.microsoft.com/office/drawing/2014/main" val="262242389"/>
                    </a:ext>
                  </a:extLst>
                </a:gridCol>
                <a:gridCol w="609635">
                  <a:extLst>
                    <a:ext uri="{9D8B030D-6E8A-4147-A177-3AD203B41FA5}">
                      <a16:colId xmlns:a16="http://schemas.microsoft.com/office/drawing/2014/main" val="667118629"/>
                    </a:ext>
                  </a:extLst>
                </a:gridCol>
                <a:gridCol w="609635">
                  <a:extLst>
                    <a:ext uri="{9D8B030D-6E8A-4147-A177-3AD203B41FA5}">
                      <a16:colId xmlns:a16="http://schemas.microsoft.com/office/drawing/2014/main" val="538700874"/>
                    </a:ext>
                  </a:extLst>
                </a:gridCol>
                <a:gridCol w="609635">
                  <a:extLst>
                    <a:ext uri="{9D8B030D-6E8A-4147-A177-3AD203B41FA5}">
                      <a16:colId xmlns:a16="http://schemas.microsoft.com/office/drawing/2014/main" val="1420321144"/>
                    </a:ext>
                  </a:extLst>
                </a:gridCol>
              </a:tblGrid>
              <a:tr h="418391">
                <a:tc>
                  <a:txBody>
                    <a:bodyPr/>
                    <a:lstStyle/>
                    <a:p>
                      <a:pPr algn="ctr"/>
                      <a:r>
                        <a:rPr lang="en-US" sz="1100"/>
                        <a:t>the</a:t>
                      </a:r>
                    </a:p>
                  </a:txBody>
                  <a:tcPr marL="89655" marR="89655" marT="44828" marB="44828"/>
                </a:tc>
                <a:tc>
                  <a:txBody>
                    <a:bodyPr/>
                    <a:lstStyle/>
                    <a:p>
                      <a:pPr algn="ctr"/>
                      <a:r>
                        <a:rPr lang="en-US" sz="1100"/>
                        <a:t>quick</a:t>
                      </a:r>
                    </a:p>
                  </a:txBody>
                  <a:tcPr marL="89655" marR="89655" marT="44828" marB="44828"/>
                </a:tc>
                <a:tc>
                  <a:txBody>
                    <a:bodyPr/>
                    <a:lstStyle/>
                    <a:p>
                      <a:pPr algn="ctr"/>
                      <a:r>
                        <a:rPr lang="en-US" sz="1100"/>
                        <a:t>brown</a:t>
                      </a:r>
                    </a:p>
                  </a:txBody>
                  <a:tcPr marL="89655" marR="89655" marT="44828" marB="44828"/>
                </a:tc>
                <a:tc>
                  <a:txBody>
                    <a:bodyPr/>
                    <a:lstStyle/>
                    <a:p>
                      <a:pPr algn="ctr"/>
                      <a:r>
                        <a:rPr lang="en-US" sz="1100"/>
                        <a:t>fox</a:t>
                      </a:r>
                    </a:p>
                  </a:txBody>
                  <a:tcPr marL="89655" marR="89655" marT="44828" marB="44828"/>
                </a:tc>
                <a:tc>
                  <a:txBody>
                    <a:bodyPr/>
                    <a:lstStyle/>
                    <a:p>
                      <a:pPr algn="ctr"/>
                      <a:r>
                        <a:rPr lang="en-US" sz="1100"/>
                        <a:t>jump</a:t>
                      </a:r>
                    </a:p>
                  </a:txBody>
                  <a:tcPr marL="89655" marR="89655" marT="44828" marB="44828"/>
                </a:tc>
                <a:tc>
                  <a:txBody>
                    <a:bodyPr/>
                    <a:lstStyle/>
                    <a:p>
                      <a:pPr algn="ctr"/>
                      <a:r>
                        <a:rPr lang="en-US" sz="1100"/>
                        <a:t>over</a:t>
                      </a:r>
                    </a:p>
                  </a:txBody>
                  <a:tcPr marL="89655" marR="89655" marT="44828" marB="44828"/>
                </a:tc>
                <a:tc>
                  <a:txBody>
                    <a:bodyPr/>
                    <a:lstStyle/>
                    <a:p>
                      <a:pPr algn="ctr"/>
                      <a:r>
                        <a:rPr lang="en-US" sz="1100" err="1"/>
                        <a:t>lazi</a:t>
                      </a:r>
                      <a:endParaRPr lang="en-US" sz="1100"/>
                    </a:p>
                  </a:txBody>
                  <a:tcPr marL="89655" marR="89655" marT="44828" marB="44828"/>
                </a:tc>
                <a:tc>
                  <a:txBody>
                    <a:bodyPr/>
                    <a:lstStyle/>
                    <a:p>
                      <a:pPr algn="ctr"/>
                      <a:r>
                        <a:rPr lang="en-US" sz="1100"/>
                        <a:t>dog</a:t>
                      </a:r>
                    </a:p>
                  </a:txBody>
                  <a:tcPr marL="89655" marR="89655" marT="44828" marB="44828"/>
                </a:tc>
                <a:extLst>
                  <a:ext uri="{0D108BD9-81ED-4DB2-BD59-A6C34878D82A}">
                    <a16:rowId xmlns:a16="http://schemas.microsoft.com/office/drawing/2014/main" val="3512394630"/>
                  </a:ext>
                </a:extLst>
              </a:tr>
              <a:tr h="363602">
                <a:tc>
                  <a:txBody>
                    <a:bodyPr/>
                    <a:lstStyle/>
                    <a:p>
                      <a:pPr algn="ctr"/>
                      <a:r>
                        <a:rPr lang="en-US" sz="1100"/>
                        <a:t>2</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tc>
                  <a:txBody>
                    <a:bodyPr/>
                    <a:lstStyle/>
                    <a:p>
                      <a:pPr algn="ctr"/>
                      <a:r>
                        <a:rPr lang="en-US" sz="1100"/>
                        <a:t>1</a:t>
                      </a:r>
                    </a:p>
                  </a:txBody>
                  <a:tcPr marL="89655" marR="89655" marT="44828" marB="44828"/>
                </a:tc>
                <a:extLst>
                  <a:ext uri="{0D108BD9-81ED-4DB2-BD59-A6C34878D82A}">
                    <a16:rowId xmlns:a16="http://schemas.microsoft.com/office/drawing/2014/main" val="888641985"/>
                  </a:ext>
                </a:extLst>
              </a:tr>
            </a:tbl>
          </a:graphicData>
        </a:graphic>
      </p:graphicFrame>
      <p:sp>
        <p:nvSpPr>
          <p:cNvPr id="9" name="TextBox 8">
            <a:extLst>
              <a:ext uri="{FF2B5EF4-FFF2-40B4-BE49-F238E27FC236}">
                <a16:creationId xmlns:a16="http://schemas.microsoft.com/office/drawing/2014/main" id="{27F743DA-0239-4F1A-873E-DDE5F9387EE6}"/>
              </a:ext>
            </a:extLst>
          </p:cNvPr>
          <p:cNvSpPr txBox="1"/>
          <p:nvPr/>
        </p:nvSpPr>
        <p:spPr>
          <a:xfrm>
            <a:off x="863332" y="5396007"/>
            <a:ext cx="3571975" cy="615556"/>
          </a:xfrm>
          <a:prstGeom prst="rect">
            <a:avLst/>
          </a:prstGeom>
          <a:noFill/>
        </p:spPr>
        <p:txBody>
          <a:bodyPr wrap="none" lIns="179310" tIns="143448" rIns="179310" bIns="143448" rtlCol="0">
            <a:spAutoFit/>
          </a:bodyPr>
          <a:lstStyle/>
          <a:p>
            <a:pPr>
              <a:lnSpc>
                <a:spcPct val="90000"/>
              </a:lnSpc>
              <a:spcAft>
                <a:spcPts val="588"/>
              </a:spcAft>
            </a:pPr>
            <a:r>
              <a:rPr lang="en-US" sz="2353">
                <a:gradFill>
                  <a:gsLst>
                    <a:gs pos="2917">
                      <a:schemeClr val="tx1"/>
                    </a:gs>
                    <a:gs pos="30000">
                      <a:schemeClr val="tx1"/>
                    </a:gs>
                  </a:gsLst>
                  <a:lin ang="5400000" scaled="0"/>
                </a:gradFill>
              </a:rPr>
              <a:t>Simple, with stemming:</a:t>
            </a:r>
          </a:p>
        </p:txBody>
      </p:sp>
      <p:sp>
        <p:nvSpPr>
          <p:cNvPr id="10" name="Slide Number Placeholder 2">
            <a:extLst>
              <a:ext uri="{FF2B5EF4-FFF2-40B4-BE49-F238E27FC236}">
                <a16:creationId xmlns:a16="http://schemas.microsoft.com/office/drawing/2014/main" id="{69BB659C-B261-3EDA-A783-7794E7F8721E}"/>
              </a:ext>
            </a:extLst>
          </p:cNvPr>
          <p:cNvSpPr txBox="1">
            <a:spLocks/>
          </p:cNvSpPr>
          <p:nvPr/>
        </p:nvSpPr>
        <p:spPr>
          <a:xfrm>
            <a:off x="11463863" y="6333066"/>
            <a:ext cx="495131"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70</a:t>
            </a:fld>
            <a:endParaRPr lang="en-US" sz="2000" b="1">
              <a:solidFill>
                <a:schemeClr val="tx2">
                  <a:alpha val="78000"/>
                </a:schemeClr>
              </a:solidFill>
            </a:endParaRPr>
          </a:p>
        </p:txBody>
      </p:sp>
    </p:spTree>
    <p:extLst>
      <p:ext uri="{BB962C8B-B14F-4D97-AF65-F5344CB8AC3E}">
        <p14:creationId xmlns:p14="http://schemas.microsoft.com/office/powerpoint/2010/main" val="20579574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CBFE2-9602-2843-5372-286CF340F05A}"/>
              </a:ext>
            </a:extLst>
          </p:cNvPr>
          <p:cNvSpPr>
            <a:spLocks noGrp="1"/>
          </p:cNvSpPr>
          <p:nvPr>
            <p:ph type="title"/>
          </p:nvPr>
        </p:nvSpPr>
        <p:spPr/>
        <p:txBody>
          <a:bodyPr/>
          <a:lstStyle/>
          <a:p>
            <a:r>
              <a:rPr lang="en-US"/>
              <a:t>What are the words most associated with antibiotics?</a:t>
            </a:r>
          </a:p>
        </p:txBody>
      </p:sp>
      <p:graphicFrame>
        <p:nvGraphicFramePr>
          <p:cNvPr id="4" name="Table 3">
            <a:extLst>
              <a:ext uri="{FF2B5EF4-FFF2-40B4-BE49-F238E27FC236}">
                <a16:creationId xmlns:a16="http://schemas.microsoft.com/office/drawing/2014/main" id="{96CC5707-953D-24A8-CF19-5ECE0940138C}"/>
              </a:ext>
            </a:extLst>
          </p:cNvPr>
          <p:cNvGraphicFramePr>
            <a:graphicFrameLocks noGrp="1"/>
          </p:cNvGraphicFramePr>
          <p:nvPr/>
        </p:nvGraphicFramePr>
        <p:xfrm>
          <a:off x="6747679" y="2654490"/>
          <a:ext cx="3665564" cy="2154555"/>
        </p:xfrm>
        <a:graphic>
          <a:graphicData uri="http://schemas.openxmlformats.org/drawingml/2006/table">
            <a:tbl>
              <a:tblPr firstRow="1" bandRow="1">
                <a:tableStyleId>{93296810-A885-4BE3-A3E7-6D5BEEA58F35}</a:tableStyleId>
              </a:tblPr>
              <a:tblGrid>
                <a:gridCol w="916391">
                  <a:extLst>
                    <a:ext uri="{9D8B030D-6E8A-4147-A177-3AD203B41FA5}">
                      <a16:colId xmlns:a16="http://schemas.microsoft.com/office/drawing/2014/main" val="1917593441"/>
                    </a:ext>
                  </a:extLst>
                </a:gridCol>
                <a:gridCol w="916391">
                  <a:extLst>
                    <a:ext uri="{9D8B030D-6E8A-4147-A177-3AD203B41FA5}">
                      <a16:colId xmlns:a16="http://schemas.microsoft.com/office/drawing/2014/main" val="2889160520"/>
                    </a:ext>
                  </a:extLst>
                </a:gridCol>
                <a:gridCol w="916391">
                  <a:extLst>
                    <a:ext uri="{9D8B030D-6E8A-4147-A177-3AD203B41FA5}">
                      <a16:colId xmlns:a16="http://schemas.microsoft.com/office/drawing/2014/main" val="1441782873"/>
                    </a:ext>
                  </a:extLst>
                </a:gridCol>
                <a:gridCol w="916391">
                  <a:extLst>
                    <a:ext uri="{9D8B030D-6E8A-4147-A177-3AD203B41FA5}">
                      <a16:colId xmlns:a16="http://schemas.microsoft.com/office/drawing/2014/main" val="312048553"/>
                    </a:ext>
                  </a:extLst>
                </a:gridCol>
              </a:tblGrid>
              <a:tr h="180975">
                <a:tc>
                  <a:txBody>
                    <a:bodyPr/>
                    <a:lstStyle/>
                    <a:p>
                      <a:pPr algn="l" fontAlgn="b"/>
                      <a:r>
                        <a:rPr lang="en-US" sz="1100" u="none" strike="noStrike">
                          <a:effectLst/>
                        </a:rPr>
                        <a:t>Word</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Antibiotics count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Non-antibiotics count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Ratio</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39026334"/>
                  </a:ext>
                </a:extLst>
              </a:tr>
              <a:tr h="180975">
                <a:tc>
                  <a:txBody>
                    <a:bodyPr/>
                    <a:lstStyle/>
                    <a:p>
                      <a:pPr algn="l" fontAlgn="ctr"/>
                      <a:r>
                        <a:rPr lang="en-US" sz="1000" u="none" strike="noStrike" err="1">
                          <a:effectLst/>
                        </a:rPr>
                        <a:t>tazocin</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17</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14441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99246407"/>
                  </a:ext>
                </a:extLst>
              </a:tr>
              <a:tr h="180975">
                <a:tc>
                  <a:txBody>
                    <a:bodyPr/>
                    <a:lstStyle/>
                    <a:p>
                      <a:pPr algn="l" fontAlgn="ctr"/>
                      <a:r>
                        <a:rPr lang="en-US" sz="1000" u="none" strike="noStrike">
                          <a:effectLst/>
                        </a:rPr>
                        <a:t>recollection</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10571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520054306"/>
                  </a:ext>
                </a:extLst>
              </a:tr>
              <a:tr h="180975">
                <a:tc>
                  <a:txBody>
                    <a:bodyPr/>
                    <a:lstStyle/>
                    <a:p>
                      <a:pPr algn="l" fontAlgn="ctr"/>
                      <a:r>
                        <a:rPr lang="en-US" sz="1000" u="none" strike="noStrike">
                          <a:effectLst/>
                        </a:rPr>
                        <a:t>allergic</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14</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48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5371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256777808"/>
                  </a:ext>
                </a:extLst>
              </a:tr>
              <a:tr h="180975">
                <a:tc>
                  <a:txBody>
                    <a:bodyPr/>
                    <a:lstStyle/>
                    <a:p>
                      <a:pPr algn="l" fontAlgn="ctr"/>
                      <a:r>
                        <a:rPr lang="en-US" sz="1000" u="none" strike="noStrike">
                          <a:effectLst/>
                        </a:rPr>
                        <a:t>allergy</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26</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101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4870</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38693717"/>
                  </a:ext>
                </a:extLst>
              </a:tr>
              <a:tr h="180975">
                <a:tc>
                  <a:txBody>
                    <a:bodyPr/>
                    <a:lstStyle/>
                    <a:p>
                      <a:pPr algn="l" fontAlgn="ctr"/>
                      <a:r>
                        <a:rPr lang="en-US" sz="1000" u="none" strike="noStrike">
                          <a:effectLst/>
                        </a:rPr>
                        <a:t>antibiotic</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105</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7274</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246865609"/>
                  </a:ext>
                </a:extLst>
              </a:tr>
              <a:tr h="180975">
                <a:tc>
                  <a:txBody>
                    <a:bodyPr/>
                    <a:lstStyle/>
                    <a:p>
                      <a:pPr algn="l" fontAlgn="ctr"/>
                      <a:r>
                        <a:rPr lang="en-US" sz="1000" u="none" strike="noStrike">
                          <a:effectLst/>
                        </a:rPr>
                        <a:t>ventilation</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4153</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50165220"/>
                  </a:ext>
                </a:extLst>
              </a:tr>
              <a:tr h="180975">
                <a:tc>
                  <a:txBody>
                    <a:bodyPr/>
                    <a:lstStyle/>
                    <a:p>
                      <a:pPr algn="l" fontAlgn="ctr"/>
                      <a:r>
                        <a:rPr lang="en-US" sz="1000" u="none" strike="noStrike">
                          <a:effectLst/>
                        </a:rPr>
                        <a:t>fever</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31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150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4074</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82490360"/>
                  </a:ext>
                </a:extLst>
              </a:tr>
              <a:tr h="180975">
                <a:tc>
                  <a:txBody>
                    <a:bodyPr/>
                    <a:lstStyle/>
                    <a:p>
                      <a:pPr algn="l" fontAlgn="ctr"/>
                      <a:r>
                        <a:rPr lang="en-US" sz="1000" u="none" strike="noStrike">
                          <a:effectLst/>
                        </a:rPr>
                        <a:t>witness</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98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3691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158270534"/>
                  </a:ext>
                </a:extLst>
              </a:tr>
              <a:tr h="180975">
                <a:tc>
                  <a:txBody>
                    <a:bodyPr/>
                    <a:lstStyle/>
                    <a:p>
                      <a:pPr algn="l" fontAlgn="ctr"/>
                      <a:r>
                        <a:rPr lang="en-US" sz="1000" u="none" strike="noStrike">
                          <a:effectLst/>
                        </a:rPr>
                        <a:t>memory</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35</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226</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3190</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508472288"/>
                  </a:ext>
                </a:extLst>
              </a:tr>
              <a:tr h="180975">
                <a:tc>
                  <a:txBody>
                    <a:bodyPr/>
                    <a:lstStyle/>
                    <a:p>
                      <a:pPr algn="l" fontAlgn="ctr"/>
                      <a:r>
                        <a:rPr lang="en-US" sz="1000" u="none" strike="noStrike">
                          <a:effectLst/>
                        </a:rPr>
                        <a:t>undifferentiated</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76</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3007</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37920688"/>
                  </a:ext>
                </a:extLst>
              </a:tr>
            </a:tbl>
          </a:graphicData>
        </a:graphic>
      </p:graphicFrame>
      <p:graphicFrame>
        <p:nvGraphicFramePr>
          <p:cNvPr id="6" name="Table 5">
            <a:extLst>
              <a:ext uri="{FF2B5EF4-FFF2-40B4-BE49-F238E27FC236}">
                <a16:creationId xmlns:a16="http://schemas.microsoft.com/office/drawing/2014/main" id="{0F7DEAC6-5010-FF57-875A-8DD3C421EECB}"/>
              </a:ext>
            </a:extLst>
          </p:cNvPr>
          <p:cNvGraphicFramePr>
            <a:graphicFrameLocks noGrp="1"/>
          </p:cNvGraphicFramePr>
          <p:nvPr/>
        </p:nvGraphicFramePr>
        <p:xfrm>
          <a:off x="1004246" y="2654489"/>
          <a:ext cx="3665564" cy="2154555"/>
        </p:xfrm>
        <a:graphic>
          <a:graphicData uri="http://schemas.openxmlformats.org/drawingml/2006/table">
            <a:tbl>
              <a:tblPr firstRow="1" bandRow="1">
                <a:tableStyleId>{93296810-A885-4BE3-A3E7-6D5BEEA58F35}</a:tableStyleId>
              </a:tblPr>
              <a:tblGrid>
                <a:gridCol w="916391">
                  <a:extLst>
                    <a:ext uri="{9D8B030D-6E8A-4147-A177-3AD203B41FA5}">
                      <a16:colId xmlns:a16="http://schemas.microsoft.com/office/drawing/2014/main" val="1917593441"/>
                    </a:ext>
                  </a:extLst>
                </a:gridCol>
                <a:gridCol w="916391">
                  <a:extLst>
                    <a:ext uri="{9D8B030D-6E8A-4147-A177-3AD203B41FA5}">
                      <a16:colId xmlns:a16="http://schemas.microsoft.com/office/drawing/2014/main" val="2889160520"/>
                    </a:ext>
                  </a:extLst>
                </a:gridCol>
                <a:gridCol w="916391">
                  <a:extLst>
                    <a:ext uri="{9D8B030D-6E8A-4147-A177-3AD203B41FA5}">
                      <a16:colId xmlns:a16="http://schemas.microsoft.com/office/drawing/2014/main" val="1441782873"/>
                    </a:ext>
                  </a:extLst>
                </a:gridCol>
                <a:gridCol w="916391">
                  <a:extLst>
                    <a:ext uri="{9D8B030D-6E8A-4147-A177-3AD203B41FA5}">
                      <a16:colId xmlns:a16="http://schemas.microsoft.com/office/drawing/2014/main" val="312048553"/>
                    </a:ext>
                  </a:extLst>
                </a:gridCol>
              </a:tblGrid>
              <a:tr h="180975">
                <a:tc>
                  <a:txBody>
                    <a:bodyPr/>
                    <a:lstStyle/>
                    <a:p>
                      <a:pPr algn="l" fontAlgn="b"/>
                      <a:r>
                        <a:rPr lang="en-US" sz="1100" u="none" strike="noStrike">
                          <a:effectLst/>
                        </a:rPr>
                        <a:t>Word</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Antibiotics count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Non-antibiotics count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Ratio</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39026334"/>
                  </a:ext>
                </a:extLst>
              </a:tr>
              <a:tr h="180975">
                <a:tc>
                  <a:txBody>
                    <a:bodyPr/>
                    <a:lstStyle/>
                    <a:p>
                      <a:pPr algn="l" fontAlgn="ctr"/>
                      <a:r>
                        <a:rPr lang="en-US" sz="1000" b="0" i="0" u="none" strike="noStrike" err="1">
                          <a:solidFill>
                            <a:srgbClr val="000000"/>
                          </a:solidFill>
                          <a:effectLst/>
                          <a:latin typeface="Var(--jp-code-font-family)"/>
                        </a:rPr>
                        <a:t>Tazocin</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17</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11</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14441</a:t>
                      </a:r>
                    </a:p>
                  </a:txBody>
                  <a:tcPr marL="9525" marR="9525" marT="9525" marB="0" anchor="b"/>
                </a:tc>
                <a:extLst>
                  <a:ext uri="{0D108BD9-81ED-4DB2-BD59-A6C34878D82A}">
                    <a16:rowId xmlns:a16="http://schemas.microsoft.com/office/drawing/2014/main" val="3299246407"/>
                  </a:ext>
                </a:extLst>
              </a:tr>
              <a:tr h="180975">
                <a:tc>
                  <a:txBody>
                    <a:bodyPr/>
                    <a:lstStyle/>
                    <a:p>
                      <a:pPr algn="l" fontAlgn="ctr"/>
                      <a:r>
                        <a:rPr lang="en-US" sz="1000" b="0" i="0" u="none" strike="noStrike">
                          <a:solidFill>
                            <a:srgbClr val="000000"/>
                          </a:solidFill>
                          <a:effectLst/>
                          <a:latin typeface="Var(--jp-code-font-family)"/>
                        </a:rPr>
                        <a:t>Testimony</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9</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7</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13380</a:t>
                      </a:r>
                    </a:p>
                  </a:txBody>
                  <a:tcPr marL="9525" marR="9525" marT="9525" marB="0" anchor="b"/>
                </a:tc>
                <a:extLst>
                  <a:ext uri="{0D108BD9-81ED-4DB2-BD59-A6C34878D82A}">
                    <a16:rowId xmlns:a16="http://schemas.microsoft.com/office/drawing/2014/main" val="3520054306"/>
                  </a:ext>
                </a:extLst>
              </a:tr>
              <a:tr h="180975">
                <a:tc>
                  <a:txBody>
                    <a:bodyPr/>
                    <a:lstStyle/>
                    <a:p>
                      <a:pPr algn="l" fontAlgn="ctr"/>
                      <a:r>
                        <a:rPr lang="en-US" sz="1000" b="0" i="0" u="none" strike="noStrike">
                          <a:solidFill>
                            <a:srgbClr val="000000"/>
                          </a:solidFill>
                          <a:effectLst/>
                          <a:latin typeface="Var(--jp-code-font-family)"/>
                        </a:rPr>
                        <a:t>recollection</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12</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15</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10571</a:t>
                      </a:r>
                    </a:p>
                  </a:txBody>
                  <a:tcPr marL="9525" marR="9525" marT="9525" marB="0" anchor="b"/>
                </a:tc>
                <a:extLst>
                  <a:ext uri="{0D108BD9-81ED-4DB2-BD59-A6C34878D82A}">
                    <a16:rowId xmlns:a16="http://schemas.microsoft.com/office/drawing/2014/main" val="4256777808"/>
                  </a:ext>
                </a:extLst>
              </a:tr>
              <a:tr h="180975">
                <a:tc>
                  <a:txBody>
                    <a:bodyPr/>
                    <a:lstStyle/>
                    <a:p>
                      <a:pPr algn="l" fontAlgn="ctr"/>
                      <a:r>
                        <a:rPr lang="en-US" sz="1000" b="0" i="0" u="none" strike="noStrike">
                          <a:solidFill>
                            <a:srgbClr val="000000"/>
                          </a:solidFill>
                          <a:effectLst/>
                          <a:latin typeface="Var(--jp-code-font-family)"/>
                        </a:rPr>
                        <a:t>organism</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6</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8</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10194</a:t>
                      </a:r>
                    </a:p>
                  </a:txBody>
                  <a:tcPr marL="9525" marR="9525" marT="9525" marB="0" anchor="b"/>
                </a:tc>
                <a:extLst>
                  <a:ext uri="{0D108BD9-81ED-4DB2-BD59-A6C34878D82A}">
                    <a16:rowId xmlns:a16="http://schemas.microsoft.com/office/drawing/2014/main" val="438693717"/>
                  </a:ext>
                </a:extLst>
              </a:tr>
              <a:tr h="180975">
                <a:tc>
                  <a:txBody>
                    <a:bodyPr/>
                    <a:lstStyle/>
                    <a:p>
                      <a:pPr algn="l" fontAlgn="ctr"/>
                      <a:r>
                        <a:rPr lang="en-US" sz="1000" b="0" i="0" u="none" strike="noStrike">
                          <a:solidFill>
                            <a:srgbClr val="000000"/>
                          </a:solidFill>
                          <a:effectLst/>
                          <a:latin typeface="Var(--jp-code-font-family)"/>
                        </a:rPr>
                        <a:t>pyelonephritis</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8</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12</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9514</a:t>
                      </a:r>
                    </a:p>
                  </a:txBody>
                  <a:tcPr marL="9525" marR="9525" marT="9525" marB="0" anchor="b"/>
                </a:tc>
                <a:extLst>
                  <a:ext uri="{0D108BD9-81ED-4DB2-BD59-A6C34878D82A}">
                    <a16:rowId xmlns:a16="http://schemas.microsoft.com/office/drawing/2014/main" val="1246865609"/>
                  </a:ext>
                </a:extLst>
              </a:tr>
              <a:tr h="180975">
                <a:tc>
                  <a:txBody>
                    <a:bodyPr/>
                    <a:lstStyle/>
                    <a:p>
                      <a:pPr algn="l" fontAlgn="ctr"/>
                      <a:r>
                        <a:rPr lang="en-US" sz="1000" b="0" i="0" u="none" strike="noStrike">
                          <a:solidFill>
                            <a:srgbClr val="000000"/>
                          </a:solidFill>
                          <a:effectLst/>
                          <a:latin typeface="Var(--jp-code-font-family)"/>
                        </a:rPr>
                        <a:t>amox</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6</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12</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7929</a:t>
                      </a:r>
                    </a:p>
                  </a:txBody>
                  <a:tcPr marL="9525" marR="9525" marT="9525" marB="0" anchor="b"/>
                </a:tc>
                <a:extLst>
                  <a:ext uri="{0D108BD9-81ED-4DB2-BD59-A6C34878D82A}">
                    <a16:rowId xmlns:a16="http://schemas.microsoft.com/office/drawing/2014/main" val="2450165220"/>
                  </a:ext>
                </a:extLst>
              </a:tr>
              <a:tr h="180975">
                <a:tc>
                  <a:txBody>
                    <a:bodyPr/>
                    <a:lstStyle/>
                    <a:p>
                      <a:pPr algn="l" fontAlgn="ctr"/>
                      <a:r>
                        <a:rPr lang="en-US" sz="1000" b="0" i="0" u="none" strike="noStrike">
                          <a:solidFill>
                            <a:srgbClr val="000000"/>
                          </a:solidFill>
                          <a:effectLst/>
                          <a:latin typeface="Var(--jp-code-font-family)"/>
                        </a:rPr>
                        <a:t>peep</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9</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19</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7645</a:t>
                      </a:r>
                    </a:p>
                  </a:txBody>
                  <a:tcPr marL="9525" marR="9525" marT="9525" marB="0" anchor="b"/>
                </a:tc>
                <a:extLst>
                  <a:ext uri="{0D108BD9-81ED-4DB2-BD59-A6C34878D82A}">
                    <a16:rowId xmlns:a16="http://schemas.microsoft.com/office/drawing/2014/main" val="3282490360"/>
                  </a:ext>
                </a:extLst>
              </a:tr>
              <a:tr h="180975">
                <a:tc>
                  <a:txBody>
                    <a:bodyPr/>
                    <a:lstStyle/>
                    <a:p>
                      <a:pPr algn="l" fontAlgn="ctr"/>
                      <a:r>
                        <a:rPr lang="en-US" sz="1000" b="0" i="0" u="none" strike="noStrike">
                          <a:solidFill>
                            <a:srgbClr val="000000"/>
                          </a:solidFill>
                          <a:effectLst/>
                          <a:latin typeface="Var(--jp-code-font-family)"/>
                        </a:rPr>
                        <a:t>lv</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7</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15</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7568</a:t>
                      </a:r>
                    </a:p>
                  </a:txBody>
                  <a:tcPr marL="9525" marR="9525" marT="9525" marB="0" anchor="b"/>
                </a:tc>
                <a:extLst>
                  <a:ext uri="{0D108BD9-81ED-4DB2-BD59-A6C34878D82A}">
                    <a16:rowId xmlns:a16="http://schemas.microsoft.com/office/drawing/2014/main" val="1158270534"/>
                  </a:ext>
                </a:extLst>
              </a:tr>
              <a:tr h="180975">
                <a:tc>
                  <a:txBody>
                    <a:bodyPr/>
                    <a:lstStyle/>
                    <a:p>
                      <a:pPr algn="l" fontAlgn="ctr"/>
                      <a:r>
                        <a:rPr lang="en-US" sz="1000" b="0" i="0" u="none" strike="noStrike">
                          <a:solidFill>
                            <a:srgbClr val="000000"/>
                          </a:solidFill>
                          <a:effectLst/>
                          <a:latin typeface="Var(--jp-code-font-family)"/>
                        </a:rPr>
                        <a:t>meropenem</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7</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19</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6404</a:t>
                      </a:r>
                    </a:p>
                  </a:txBody>
                  <a:tcPr marL="9525" marR="9525" marT="9525" marB="0" anchor="b"/>
                </a:tc>
                <a:extLst>
                  <a:ext uri="{0D108BD9-81ED-4DB2-BD59-A6C34878D82A}">
                    <a16:rowId xmlns:a16="http://schemas.microsoft.com/office/drawing/2014/main" val="2508472288"/>
                  </a:ext>
                </a:extLst>
              </a:tr>
              <a:tr h="180975">
                <a:tc>
                  <a:txBody>
                    <a:bodyPr/>
                    <a:lstStyle/>
                    <a:p>
                      <a:pPr algn="l" fontAlgn="ctr"/>
                      <a:r>
                        <a:rPr lang="en-US" sz="1000" b="0" i="0" u="none" strike="noStrike">
                          <a:solidFill>
                            <a:srgbClr val="000000"/>
                          </a:solidFill>
                          <a:effectLst/>
                          <a:latin typeface="Var(--jp-code-font-family)"/>
                        </a:rPr>
                        <a:t>allergic</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14</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48</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5371</a:t>
                      </a:r>
                    </a:p>
                  </a:txBody>
                  <a:tcPr marL="9525" marR="9525" marT="9525" marB="0" anchor="b"/>
                </a:tc>
                <a:extLst>
                  <a:ext uri="{0D108BD9-81ED-4DB2-BD59-A6C34878D82A}">
                    <a16:rowId xmlns:a16="http://schemas.microsoft.com/office/drawing/2014/main" val="837920688"/>
                  </a:ext>
                </a:extLst>
              </a:tr>
            </a:tbl>
          </a:graphicData>
        </a:graphic>
      </p:graphicFrame>
      <p:sp>
        <p:nvSpPr>
          <p:cNvPr id="7" name="TextBox 6">
            <a:extLst>
              <a:ext uri="{FF2B5EF4-FFF2-40B4-BE49-F238E27FC236}">
                <a16:creationId xmlns:a16="http://schemas.microsoft.com/office/drawing/2014/main" id="{44BADB28-EF09-A5F0-636D-0616699D3502}"/>
              </a:ext>
            </a:extLst>
          </p:cNvPr>
          <p:cNvSpPr txBox="1"/>
          <p:nvPr/>
        </p:nvSpPr>
        <p:spPr>
          <a:xfrm>
            <a:off x="1004246" y="4809044"/>
            <a:ext cx="2458045" cy="369332"/>
          </a:xfrm>
          <a:prstGeom prst="rect">
            <a:avLst/>
          </a:prstGeom>
          <a:noFill/>
        </p:spPr>
        <p:txBody>
          <a:bodyPr wrap="none" rtlCol="0">
            <a:spAutoFit/>
          </a:bodyPr>
          <a:lstStyle/>
          <a:p>
            <a:r>
              <a:rPr lang="en-US"/>
              <a:t>Minimum word count: 5</a:t>
            </a:r>
          </a:p>
        </p:txBody>
      </p:sp>
      <p:sp>
        <p:nvSpPr>
          <p:cNvPr id="8" name="TextBox 7">
            <a:extLst>
              <a:ext uri="{FF2B5EF4-FFF2-40B4-BE49-F238E27FC236}">
                <a16:creationId xmlns:a16="http://schemas.microsoft.com/office/drawing/2014/main" id="{AC48C05A-68CA-9F0B-EE11-6C3A11F8CAA7}"/>
              </a:ext>
            </a:extLst>
          </p:cNvPr>
          <p:cNvSpPr txBox="1"/>
          <p:nvPr/>
        </p:nvSpPr>
        <p:spPr>
          <a:xfrm>
            <a:off x="6747679" y="4809044"/>
            <a:ext cx="2575064" cy="369332"/>
          </a:xfrm>
          <a:prstGeom prst="rect">
            <a:avLst/>
          </a:prstGeom>
          <a:noFill/>
        </p:spPr>
        <p:txBody>
          <a:bodyPr wrap="none" rtlCol="0">
            <a:spAutoFit/>
          </a:bodyPr>
          <a:lstStyle/>
          <a:p>
            <a:r>
              <a:rPr lang="en-US"/>
              <a:t>Minimum word count: 10</a:t>
            </a:r>
          </a:p>
        </p:txBody>
      </p:sp>
      <p:sp>
        <p:nvSpPr>
          <p:cNvPr id="9" name="TextBox 8">
            <a:extLst>
              <a:ext uri="{FF2B5EF4-FFF2-40B4-BE49-F238E27FC236}">
                <a16:creationId xmlns:a16="http://schemas.microsoft.com/office/drawing/2014/main" id="{98083836-6069-7020-AA00-165F33AC93FE}"/>
              </a:ext>
            </a:extLst>
          </p:cNvPr>
          <p:cNvSpPr txBox="1"/>
          <p:nvPr/>
        </p:nvSpPr>
        <p:spPr>
          <a:xfrm>
            <a:off x="1004245" y="1915825"/>
            <a:ext cx="2584938" cy="369332"/>
          </a:xfrm>
          <a:prstGeom prst="rect">
            <a:avLst/>
          </a:prstGeom>
          <a:noFill/>
        </p:spPr>
        <p:txBody>
          <a:bodyPr wrap="none" rtlCol="0">
            <a:spAutoFit/>
          </a:bodyPr>
          <a:lstStyle/>
          <a:p>
            <a:r>
              <a:rPr lang="en-US"/>
              <a:t>Ratio: P(antibiotics)/P(all)</a:t>
            </a:r>
          </a:p>
        </p:txBody>
      </p:sp>
    </p:spTree>
    <p:extLst>
      <p:ext uri="{BB962C8B-B14F-4D97-AF65-F5344CB8AC3E}">
        <p14:creationId xmlns:p14="http://schemas.microsoft.com/office/powerpoint/2010/main" val="2304911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F0B3-A488-6360-FEE8-A87C910A60C5}"/>
              </a:ext>
            </a:extLst>
          </p:cNvPr>
          <p:cNvSpPr>
            <a:spLocks noGrp="1"/>
          </p:cNvSpPr>
          <p:nvPr>
            <p:ph type="title"/>
          </p:nvPr>
        </p:nvSpPr>
        <p:spPr/>
        <p:txBody>
          <a:bodyPr/>
          <a:lstStyle/>
          <a:p>
            <a:r>
              <a:rPr lang="en-US"/>
              <a:t>Stemming</a:t>
            </a:r>
          </a:p>
        </p:txBody>
      </p:sp>
      <p:sp>
        <p:nvSpPr>
          <p:cNvPr id="6" name="Text Placeholder 5">
            <a:extLst>
              <a:ext uri="{FF2B5EF4-FFF2-40B4-BE49-F238E27FC236}">
                <a16:creationId xmlns:a16="http://schemas.microsoft.com/office/drawing/2014/main" id="{0C7B808A-067E-538B-780F-6EB6D66CFBB1}"/>
              </a:ext>
            </a:extLst>
          </p:cNvPr>
          <p:cNvSpPr>
            <a:spLocks noGrp="1"/>
          </p:cNvSpPr>
          <p:nvPr>
            <p:ph type="body" idx="1"/>
          </p:nvPr>
        </p:nvSpPr>
        <p:spPr/>
        <p:txBody>
          <a:bodyPr/>
          <a:lstStyle/>
          <a:p>
            <a:r>
              <a:rPr lang="en-US"/>
              <a:t>Before</a:t>
            </a:r>
          </a:p>
        </p:txBody>
      </p:sp>
      <p:sp>
        <p:nvSpPr>
          <p:cNvPr id="8" name="Text Placeholder 7">
            <a:extLst>
              <a:ext uri="{FF2B5EF4-FFF2-40B4-BE49-F238E27FC236}">
                <a16:creationId xmlns:a16="http://schemas.microsoft.com/office/drawing/2014/main" id="{5CB3EABF-5E5A-A5AB-29C2-13EFD3660815}"/>
              </a:ext>
            </a:extLst>
          </p:cNvPr>
          <p:cNvSpPr>
            <a:spLocks noGrp="1"/>
          </p:cNvSpPr>
          <p:nvPr>
            <p:ph type="body" sz="quarter" idx="3"/>
          </p:nvPr>
        </p:nvSpPr>
        <p:spPr/>
        <p:txBody>
          <a:bodyPr/>
          <a:lstStyle/>
          <a:p>
            <a:r>
              <a:rPr lang="en-US"/>
              <a:t>After</a:t>
            </a:r>
          </a:p>
        </p:txBody>
      </p:sp>
      <p:graphicFrame>
        <p:nvGraphicFramePr>
          <p:cNvPr id="11" name="Content Placeholder 9">
            <a:extLst>
              <a:ext uri="{FF2B5EF4-FFF2-40B4-BE49-F238E27FC236}">
                <a16:creationId xmlns:a16="http://schemas.microsoft.com/office/drawing/2014/main" id="{B0F8D7E3-7465-99DE-5E4E-FFB2FDDF94F2}"/>
              </a:ext>
            </a:extLst>
          </p:cNvPr>
          <p:cNvGraphicFramePr>
            <a:graphicFrameLocks noGrp="1"/>
          </p:cNvGraphicFramePr>
          <p:nvPr>
            <p:ph sz="quarter" idx="4"/>
          </p:nvPr>
        </p:nvGraphicFramePr>
        <p:xfrm>
          <a:off x="6172200" y="2873565"/>
          <a:ext cx="3665564" cy="2154555"/>
        </p:xfrm>
        <a:graphic>
          <a:graphicData uri="http://schemas.openxmlformats.org/drawingml/2006/table">
            <a:tbl>
              <a:tblPr firstRow="1" bandRow="1">
                <a:tableStyleId>{93296810-A885-4BE3-A3E7-6D5BEEA58F35}</a:tableStyleId>
              </a:tblPr>
              <a:tblGrid>
                <a:gridCol w="916391">
                  <a:extLst>
                    <a:ext uri="{9D8B030D-6E8A-4147-A177-3AD203B41FA5}">
                      <a16:colId xmlns:a16="http://schemas.microsoft.com/office/drawing/2014/main" val="1917593441"/>
                    </a:ext>
                  </a:extLst>
                </a:gridCol>
                <a:gridCol w="916391">
                  <a:extLst>
                    <a:ext uri="{9D8B030D-6E8A-4147-A177-3AD203B41FA5}">
                      <a16:colId xmlns:a16="http://schemas.microsoft.com/office/drawing/2014/main" val="2889160520"/>
                    </a:ext>
                  </a:extLst>
                </a:gridCol>
                <a:gridCol w="916391">
                  <a:extLst>
                    <a:ext uri="{9D8B030D-6E8A-4147-A177-3AD203B41FA5}">
                      <a16:colId xmlns:a16="http://schemas.microsoft.com/office/drawing/2014/main" val="1441782873"/>
                    </a:ext>
                  </a:extLst>
                </a:gridCol>
                <a:gridCol w="916391">
                  <a:extLst>
                    <a:ext uri="{9D8B030D-6E8A-4147-A177-3AD203B41FA5}">
                      <a16:colId xmlns:a16="http://schemas.microsoft.com/office/drawing/2014/main" val="312048553"/>
                    </a:ext>
                  </a:extLst>
                </a:gridCol>
              </a:tblGrid>
              <a:tr h="180975">
                <a:tc>
                  <a:txBody>
                    <a:bodyPr/>
                    <a:lstStyle/>
                    <a:p>
                      <a:pPr algn="l" fontAlgn="b"/>
                      <a:r>
                        <a:rPr lang="en-US" sz="1100" u="none" strike="noStrike">
                          <a:effectLst/>
                        </a:rPr>
                        <a:t>Word</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Antibiotics count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Non-antibiotics count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Ratio</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39026334"/>
                  </a:ext>
                </a:extLst>
              </a:tr>
              <a:tr h="180975">
                <a:tc>
                  <a:txBody>
                    <a:bodyPr/>
                    <a:lstStyle/>
                    <a:p>
                      <a:pPr algn="l" fontAlgn="ctr"/>
                      <a:r>
                        <a:rPr lang="en-US" sz="1000" b="0" i="0" u="none" strike="noStrike">
                          <a:solidFill>
                            <a:srgbClr val="000000"/>
                          </a:solidFill>
                          <a:effectLst/>
                          <a:latin typeface="Var(--jp-code-font-family)"/>
                        </a:rPr>
                        <a:t>tazocin</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15</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11</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21472</a:t>
                      </a:r>
                    </a:p>
                  </a:txBody>
                  <a:tcPr marL="9525" marR="9525" marT="9525" marB="0" anchor="b"/>
                </a:tc>
                <a:extLst>
                  <a:ext uri="{0D108BD9-81ED-4DB2-BD59-A6C34878D82A}">
                    <a16:rowId xmlns:a16="http://schemas.microsoft.com/office/drawing/2014/main" val="3299246407"/>
                  </a:ext>
                </a:extLst>
              </a:tr>
              <a:tr h="180975">
                <a:tc>
                  <a:txBody>
                    <a:bodyPr/>
                    <a:lstStyle/>
                    <a:p>
                      <a:pPr algn="l" fontAlgn="ctr"/>
                      <a:r>
                        <a:rPr lang="en-US" sz="1000" b="0" i="0" u="none" strike="noStrike">
                          <a:solidFill>
                            <a:srgbClr val="000000"/>
                          </a:solidFill>
                          <a:effectLst/>
                          <a:latin typeface="Var(--jp-code-font-family)"/>
                        </a:rPr>
                        <a:t>allerg</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12</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47</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7570</a:t>
                      </a:r>
                    </a:p>
                  </a:txBody>
                  <a:tcPr marL="9525" marR="9525" marT="9525" marB="0" anchor="b"/>
                </a:tc>
                <a:extLst>
                  <a:ext uri="{0D108BD9-81ED-4DB2-BD59-A6C34878D82A}">
                    <a16:rowId xmlns:a16="http://schemas.microsoft.com/office/drawing/2014/main" val="3520054306"/>
                  </a:ext>
                </a:extLst>
              </a:tr>
              <a:tr h="180975">
                <a:tc>
                  <a:txBody>
                    <a:bodyPr/>
                    <a:lstStyle/>
                    <a:p>
                      <a:pPr algn="l" fontAlgn="ctr"/>
                      <a:r>
                        <a:rPr lang="en-US" sz="1000" b="0" i="0" u="none" strike="noStrike">
                          <a:solidFill>
                            <a:srgbClr val="000000"/>
                          </a:solidFill>
                          <a:effectLst/>
                          <a:latin typeface="Var(--jp-code-font-family)"/>
                        </a:rPr>
                        <a:t>fever</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34</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165</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6359</a:t>
                      </a:r>
                    </a:p>
                  </a:txBody>
                  <a:tcPr marL="9525" marR="9525" marT="9525" marB="0" anchor="b"/>
                </a:tc>
                <a:extLst>
                  <a:ext uri="{0D108BD9-81ED-4DB2-BD59-A6C34878D82A}">
                    <a16:rowId xmlns:a16="http://schemas.microsoft.com/office/drawing/2014/main" val="4256777808"/>
                  </a:ext>
                </a:extLst>
              </a:tr>
              <a:tr h="180975">
                <a:tc>
                  <a:txBody>
                    <a:bodyPr/>
                    <a:lstStyle/>
                    <a:p>
                      <a:pPr algn="l" fontAlgn="ctr"/>
                      <a:r>
                        <a:rPr lang="en-US" sz="1000" b="0" i="0" u="none" strike="noStrike">
                          <a:solidFill>
                            <a:srgbClr val="000000"/>
                          </a:solidFill>
                          <a:effectLst/>
                          <a:latin typeface="Var(--jp-code-font-family)"/>
                        </a:rPr>
                        <a:t>allergi</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31</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166</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5857</a:t>
                      </a:r>
                    </a:p>
                  </a:txBody>
                  <a:tcPr marL="9525" marR="9525" marT="9525" marB="0" anchor="b"/>
                </a:tc>
                <a:extLst>
                  <a:ext uri="{0D108BD9-81ED-4DB2-BD59-A6C34878D82A}">
                    <a16:rowId xmlns:a16="http://schemas.microsoft.com/office/drawing/2014/main" val="438693717"/>
                  </a:ext>
                </a:extLst>
              </a:tr>
              <a:tr h="180975">
                <a:tc>
                  <a:txBody>
                    <a:bodyPr/>
                    <a:lstStyle/>
                    <a:p>
                      <a:pPr algn="l" fontAlgn="ctr"/>
                      <a:r>
                        <a:rPr lang="en-US" sz="1000" b="0" i="0" u="none" strike="noStrike">
                          <a:solidFill>
                            <a:srgbClr val="000000"/>
                          </a:solidFill>
                          <a:effectLst/>
                          <a:latin typeface="Var(--jp-code-font-family)"/>
                        </a:rPr>
                        <a:t>antibiot</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74</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505</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4757</a:t>
                      </a:r>
                    </a:p>
                  </a:txBody>
                  <a:tcPr marL="9525" marR="9525" marT="9525" marB="0" anchor="b"/>
                </a:tc>
                <a:extLst>
                  <a:ext uri="{0D108BD9-81ED-4DB2-BD59-A6C34878D82A}">
                    <a16:rowId xmlns:a16="http://schemas.microsoft.com/office/drawing/2014/main" val="1246865609"/>
                  </a:ext>
                </a:extLst>
              </a:tr>
              <a:tr h="180975">
                <a:tc>
                  <a:txBody>
                    <a:bodyPr/>
                    <a:lstStyle/>
                    <a:p>
                      <a:pPr algn="l" fontAlgn="ctr"/>
                      <a:r>
                        <a:rPr lang="en-US" sz="1000" b="0" i="0" u="none" strike="noStrike">
                          <a:solidFill>
                            <a:srgbClr val="000000"/>
                          </a:solidFill>
                          <a:effectLst/>
                          <a:latin typeface="Var(--jp-code-font-family)"/>
                        </a:rPr>
                        <a:t>pneumonia</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13</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95</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4480</a:t>
                      </a:r>
                    </a:p>
                  </a:txBody>
                  <a:tcPr marL="9525" marR="9525" marT="9525" marB="0" anchor="b"/>
                </a:tc>
                <a:extLst>
                  <a:ext uri="{0D108BD9-81ED-4DB2-BD59-A6C34878D82A}">
                    <a16:rowId xmlns:a16="http://schemas.microsoft.com/office/drawing/2014/main" val="2450165220"/>
                  </a:ext>
                </a:extLst>
              </a:tr>
              <a:tr h="180975">
                <a:tc>
                  <a:txBody>
                    <a:bodyPr/>
                    <a:lstStyle/>
                    <a:p>
                      <a:pPr algn="l" fontAlgn="ctr"/>
                      <a:r>
                        <a:rPr lang="en-US" sz="1000" b="0" i="0" u="none" strike="noStrike">
                          <a:solidFill>
                            <a:srgbClr val="000000"/>
                          </a:solidFill>
                          <a:effectLst/>
                          <a:latin typeface="Var(--jp-code-font-family)"/>
                        </a:rPr>
                        <a:t>crp</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11</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113</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3302</a:t>
                      </a:r>
                    </a:p>
                  </a:txBody>
                  <a:tcPr marL="9525" marR="9525" marT="9525" marB="0" anchor="b"/>
                </a:tc>
                <a:extLst>
                  <a:ext uri="{0D108BD9-81ED-4DB2-BD59-A6C34878D82A}">
                    <a16:rowId xmlns:a16="http://schemas.microsoft.com/office/drawing/2014/main" val="3282490360"/>
                  </a:ext>
                </a:extLst>
              </a:tr>
              <a:tr h="180975">
                <a:tc>
                  <a:txBody>
                    <a:bodyPr/>
                    <a:lstStyle/>
                    <a:p>
                      <a:pPr algn="l" fontAlgn="ctr"/>
                      <a:r>
                        <a:rPr lang="en-US" sz="1000" b="0" i="0" u="none" strike="noStrike">
                          <a:solidFill>
                            <a:srgbClr val="000000"/>
                          </a:solidFill>
                          <a:effectLst/>
                          <a:latin typeface="Var(--jp-code-font-family)"/>
                        </a:rPr>
                        <a:t>uti</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13</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134</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3291</a:t>
                      </a:r>
                    </a:p>
                  </a:txBody>
                  <a:tcPr marL="9525" marR="9525" marT="9525" marB="0" anchor="b"/>
                </a:tc>
                <a:extLst>
                  <a:ext uri="{0D108BD9-81ED-4DB2-BD59-A6C34878D82A}">
                    <a16:rowId xmlns:a16="http://schemas.microsoft.com/office/drawing/2014/main" val="1158270534"/>
                  </a:ext>
                </a:extLst>
              </a:tr>
              <a:tr h="180975">
                <a:tc>
                  <a:txBody>
                    <a:bodyPr/>
                    <a:lstStyle/>
                    <a:p>
                      <a:pPr algn="l" fontAlgn="ctr"/>
                      <a:r>
                        <a:rPr lang="en-US" sz="1000" b="0" i="0" u="none" strike="noStrike">
                          <a:solidFill>
                            <a:srgbClr val="000000"/>
                          </a:solidFill>
                          <a:effectLst/>
                          <a:latin typeface="Var(--jp-code-font-family)"/>
                        </a:rPr>
                        <a:t>pcr</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11</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120</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3125</a:t>
                      </a:r>
                    </a:p>
                  </a:txBody>
                  <a:tcPr marL="9525" marR="9525" marT="9525" marB="0" anchor="b"/>
                </a:tc>
                <a:extLst>
                  <a:ext uri="{0D108BD9-81ED-4DB2-BD59-A6C34878D82A}">
                    <a16:rowId xmlns:a16="http://schemas.microsoft.com/office/drawing/2014/main" val="2508472288"/>
                  </a:ext>
                </a:extLst>
              </a:tr>
              <a:tr h="180975">
                <a:tc>
                  <a:txBody>
                    <a:bodyPr/>
                    <a:lstStyle/>
                    <a:p>
                      <a:pPr algn="l" fontAlgn="ctr"/>
                      <a:r>
                        <a:rPr lang="en-US" sz="1000" b="0" i="0" u="none" strike="noStrike">
                          <a:solidFill>
                            <a:srgbClr val="000000"/>
                          </a:solidFill>
                          <a:effectLst/>
                          <a:latin typeface="Var(--jp-code-font-family)"/>
                        </a:rPr>
                        <a:t>lung</a:t>
                      </a:r>
                    </a:p>
                  </a:txBody>
                  <a:tcPr marL="9525" marR="9525" marT="9525" marB="0" anchor="ctr"/>
                </a:tc>
                <a:tc>
                  <a:txBody>
                    <a:bodyPr/>
                    <a:lstStyle/>
                    <a:p>
                      <a:pPr algn="r" fontAlgn="b"/>
                      <a:r>
                        <a:rPr lang="en-US" sz="1100" b="0" i="0" u="none" strike="noStrike">
                          <a:solidFill>
                            <a:srgbClr val="000000"/>
                          </a:solidFill>
                          <a:effectLst/>
                          <a:latin typeface="Aptos Narrow" panose="020B0004020202020204" pitchFamily="34" charset="0"/>
                        </a:rPr>
                        <a:t>16</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197</a:t>
                      </a:r>
                    </a:p>
                  </a:txBody>
                  <a:tcPr marL="9525" marR="9525" marT="9525" marB="0" anchor="b"/>
                </a:tc>
                <a:tc>
                  <a:txBody>
                    <a:bodyPr/>
                    <a:lstStyle/>
                    <a:p>
                      <a:pPr algn="r" fontAlgn="b"/>
                      <a:r>
                        <a:rPr lang="en-US" sz="1100" b="0" i="0" u="none" strike="noStrike">
                          <a:solidFill>
                            <a:srgbClr val="000000"/>
                          </a:solidFill>
                          <a:effectLst/>
                          <a:latin typeface="Aptos Narrow" panose="020B0004020202020204" pitchFamily="34" charset="0"/>
                        </a:rPr>
                        <a:t>2796</a:t>
                      </a:r>
                    </a:p>
                  </a:txBody>
                  <a:tcPr marL="9525" marR="9525" marT="9525" marB="0" anchor="b"/>
                </a:tc>
                <a:extLst>
                  <a:ext uri="{0D108BD9-81ED-4DB2-BD59-A6C34878D82A}">
                    <a16:rowId xmlns:a16="http://schemas.microsoft.com/office/drawing/2014/main" val="837920688"/>
                  </a:ext>
                </a:extLst>
              </a:tr>
            </a:tbl>
          </a:graphicData>
        </a:graphic>
      </p:graphicFrame>
      <p:graphicFrame>
        <p:nvGraphicFramePr>
          <p:cNvPr id="3" name="Table 2">
            <a:extLst>
              <a:ext uri="{FF2B5EF4-FFF2-40B4-BE49-F238E27FC236}">
                <a16:creationId xmlns:a16="http://schemas.microsoft.com/office/drawing/2014/main" id="{4FF285C0-6D76-E439-40A9-EEBD08212390}"/>
              </a:ext>
            </a:extLst>
          </p:cNvPr>
          <p:cNvGraphicFramePr>
            <a:graphicFrameLocks noGrp="1"/>
          </p:cNvGraphicFramePr>
          <p:nvPr/>
        </p:nvGraphicFramePr>
        <p:xfrm>
          <a:off x="923349" y="2873565"/>
          <a:ext cx="3665564" cy="2154555"/>
        </p:xfrm>
        <a:graphic>
          <a:graphicData uri="http://schemas.openxmlformats.org/drawingml/2006/table">
            <a:tbl>
              <a:tblPr firstRow="1" bandRow="1">
                <a:tableStyleId>{93296810-A885-4BE3-A3E7-6D5BEEA58F35}</a:tableStyleId>
              </a:tblPr>
              <a:tblGrid>
                <a:gridCol w="916391">
                  <a:extLst>
                    <a:ext uri="{9D8B030D-6E8A-4147-A177-3AD203B41FA5}">
                      <a16:colId xmlns:a16="http://schemas.microsoft.com/office/drawing/2014/main" val="1917593441"/>
                    </a:ext>
                  </a:extLst>
                </a:gridCol>
                <a:gridCol w="916391">
                  <a:extLst>
                    <a:ext uri="{9D8B030D-6E8A-4147-A177-3AD203B41FA5}">
                      <a16:colId xmlns:a16="http://schemas.microsoft.com/office/drawing/2014/main" val="2889160520"/>
                    </a:ext>
                  </a:extLst>
                </a:gridCol>
                <a:gridCol w="916391">
                  <a:extLst>
                    <a:ext uri="{9D8B030D-6E8A-4147-A177-3AD203B41FA5}">
                      <a16:colId xmlns:a16="http://schemas.microsoft.com/office/drawing/2014/main" val="1441782873"/>
                    </a:ext>
                  </a:extLst>
                </a:gridCol>
                <a:gridCol w="916391">
                  <a:extLst>
                    <a:ext uri="{9D8B030D-6E8A-4147-A177-3AD203B41FA5}">
                      <a16:colId xmlns:a16="http://schemas.microsoft.com/office/drawing/2014/main" val="312048553"/>
                    </a:ext>
                  </a:extLst>
                </a:gridCol>
              </a:tblGrid>
              <a:tr h="180975">
                <a:tc>
                  <a:txBody>
                    <a:bodyPr/>
                    <a:lstStyle/>
                    <a:p>
                      <a:pPr algn="l" fontAlgn="b"/>
                      <a:r>
                        <a:rPr lang="en-US" sz="1100" u="none" strike="noStrike">
                          <a:effectLst/>
                        </a:rPr>
                        <a:t>Word</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Antibiotics count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Non-antibiotics count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Ratio</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39026334"/>
                  </a:ext>
                </a:extLst>
              </a:tr>
              <a:tr h="180975">
                <a:tc>
                  <a:txBody>
                    <a:bodyPr/>
                    <a:lstStyle/>
                    <a:p>
                      <a:pPr algn="l" fontAlgn="ctr"/>
                      <a:r>
                        <a:rPr lang="en-US" sz="1000" u="none" strike="noStrike" err="1">
                          <a:effectLst/>
                        </a:rPr>
                        <a:t>tazocin</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17</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14441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99246407"/>
                  </a:ext>
                </a:extLst>
              </a:tr>
              <a:tr h="180975">
                <a:tc>
                  <a:txBody>
                    <a:bodyPr/>
                    <a:lstStyle/>
                    <a:p>
                      <a:pPr algn="l" fontAlgn="ctr"/>
                      <a:r>
                        <a:rPr lang="en-US" sz="1000" u="none" strike="noStrike">
                          <a:effectLst/>
                        </a:rPr>
                        <a:t>recollection</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10571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520054306"/>
                  </a:ext>
                </a:extLst>
              </a:tr>
              <a:tr h="180975">
                <a:tc>
                  <a:txBody>
                    <a:bodyPr/>
                    <a:lstStyle/>
                    <a:p>
                      <a:pPr algn="l" fontAlgn="ctr"/>
                      <a:r>
                        <a:rPr lang="en-US" sz="1000" u="none" strike="noStrike">
                          <a:effectLst/>
                        </a:rPr>
                        <a:t>allergic</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14</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48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5371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256777808"/>
                  </a:ext>
                </a:extLst>
              </a:tr>
              <a:tr h="180975">
                <a:tc>
                  <a:txBody>
                    <a:bodyPr/>
                    <a:lstStyle/>
                    <a:p>
                      <a:pPr algn="l" fontAlgn="ctr"/>
                      <a:r>
                        <a:rPr lang="en-US" sz="1000" u="none" strike="noStrike">
                          <a:effectLst/>
                        </a:rPr>
                        <a:t>allergy</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26</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101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4870</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38693717"/>
                  </a:ext>
                </a:extLst>
              </a:tr>
              <a:tr h="180975">
                <a:tc>
                  <a:txBody>
                    <a:bodyPr/>
                    <a:lstStyle/>
                    <a:p>
                      <a:pPr algn="l" fontAlgn="ctr"/>
                      <a:r>
                        <a:rPr lang="en-US" sz="1000" u="none" strike="noStrike">
                          <a:effectLst/>
                        </a:rPr>
                        <a:t>antibiotic</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105</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7274</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246865609"/>
                  </a:ext>
                </a:extLst>
              </a:tr>
              <a:tr h="180975">
                <a:tc>
                  <a:txBody>
                    <a:bodyPr/>
                    <a:lstStyle/>
                    <a:p>
                      <a:pPr algn="l" fontAlgn="ctr"/>
                      <a:r>
                        <a:rPr lang="en-US" sz="1000" u="none" strike="noStrike">
                          <a:effectLst/>
                        </a:rPr>
                        <a:t>ventilation</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4153</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50165220"/>
                  </a:ext>
                </a:extLst>
              </a:tr>
              <a:tr h="180975">
                <a:tc>
                  <a:txBody>
                    <a:bodyPr/>
                    <a:lstStyle/>
                    <a:p>
                      <a:pPr algn="l" fontAlgn="ctr"/>
                      <a:r>
                        <a:rPr lang="en-US" sz="1000" u="none" strike="noStrike">
                          <a:effectLst/>
                        </a:rPr>
                        <a:t>fever</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31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150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4074</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82490360"/>
                  </a:ext>
                </a:extLst>
              </a:tr>
              <a:tr h="180975">
                <a:tc>
                  <a:txBody>
                    <a:bodyPr/>
                    <a:lstStyle/>
                    <a:p>
                      <a:pPr algn="l" fontAlgn="ctr"/>
                      <a:r>
                        <a:rPr lang="en-US" sz="1000" u="none" strike="noStrike">
                          <a:effectLst/>
                        </a:rPr>
                        <a:t>witness</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98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3691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158270534"/>
                  </a:ext>
                </a:extLst>
              </a:tr>
              <a:tr h="180975">
                <a:tc>
                  <a:txBody>
                    <a:bodyPr/>
                    <a:lstStyle/>
                    <a:p>
                      <a:pPr algn="l" fontAlgn="ctr"/>
                      <a:r>
                        <a:rPr lang="en-US" sz="1000" u="none" strike="noStrike">
                          <a:effectLst/>
                        </a:rPr>
                        <a:t>memory</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35</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226</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3190</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508472288"/>
                  </a:ext>
                </a:extLst>
              </a:tr>
              <a:tr h="180975">
                <a:tc>
                  <a:txBody>
                    <a:bodyPr/>
                    <a:lstStyle/>
                    <a:p>
                      <a:pPr algn="l" fontAlgn="ctr"/>
                      <a:r>
                        <a:rPr lang="en-US" sz="1000" u="none" strike="noStrike">
                          <a:effectLst/>
                        </a:rPr>
                        <a:t>undifferentiated</a:t>
                      </a:r>
                      <a:endParaRPr lang="en-US" sz="1000" b="0" i="0" u="none" strike="noStrike">
                        <a:solidFill>
                          <a:srgbClr val="000000"/>
                        </a:solidFill>
                        <a:effectLst/>
                        <a:latin typeface="Var(--jp-code-font-family)"/>
                      </a:endParaRPr>
                    </a:p>
                  </a:txBody>
                  <a:tcPr marL="9525" marR="9525" marT="9525" marB="0" anchor="ctr"/>
                </a:tc>
                <a:tc>
                  <a:txBody>
                    <a:bodyPr/>
                    <a:lstStyle/>
                    <a:p>
                      <a:pPr algn="r" fontAlgn="b"/>
                      <a:r>
                        <a:rPr lang="en-US" sz="1100" u="none" strike="noStrike">
                          <a:effectLst/>
                        </a:rPr>
                        <a:t>11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76</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3007</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37920688"/>
                  </a:ext>
                </a:extLst>
              </a:tr>
            </a:tbl>
          </a:graphicData>
        </a:graphic>
      </p:graphicFrame>
    </p:spTree>
    <p:extLst>
      <p:ext uri="{BB962C8B-B14F-4D97-AF65-F5344CB8AC3E}">
        <p14:creationId xmlns:p14="http://schemas.microsoft.com/office/powerpoint/2010/main" val="12824875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5B689B-F4EE-4BBC-95FF-1E697033DE68}"/>
              </a:ext>
            </a:extLst>
          </p:cNvPr>
          <p:cNvSpPr>
            <a:spLocks noGrp="1"/>
          </p:cNvSpPr>
          <p:nvPr>
            <p:ph type="body" sz="quarter" idx="10"/>
          </p:nvPr>
        </p:nvSpPr>
        <p:spPr>
          <a:xfrm>
            <a:off x="1793018" y="1189177"/>
            <a:ext cx="8605966" cy="3458274"/>
          </a:xfrm>
        </p:spPr>
        <p:txBody>
          <a:bodyPr/>
          <a:lstStyle/>
          <a:p>
            <a:endParaRPr lang="en-US"/>
          </a:p>
          <a:p>
            <a:r>
              <a:rPr lang="en-US"/>
              <a:t>Remove common terms</a:t>
            </a:r>
            <a:endParaRPr lang="en-IL"/>
          </a:p>
          <a:p>
            <a:pPr lvl="1"/>
            <a:r>
              <a:rPr lang="en-US"/>
              <a:t>E</a:t>
            </a:r>
            <a:r>
              <a:rPr lang="en-IL"/>
              <a:t>.g., </a:t>
            </a:r>
            <a:r>
              <a:rPr lang="en-IL" err="1"/>
              <a:t>stopwords</a:t>
            </a:r>
            <a:endParaRPr lang="en-US"/>
          </a:p>
          <a:p>
            <a:endParaRPr lang="en-US"/>
          </a:p>
          <a:p>
            <a:r>
              <a:rPr lang="en-US"/>
              <a:t>Remove rare terms</a:t>
            </a:r>
          </a:p>
          <a:p>
            <a:endParaRPr lang="en-US"/>
          </a:p>
        </p:txBody>
      </p:sp>
      <p:sp>
        <p:nvSpPr>
          <p:cNvPr id="3" name="Title 2">
            <a:extLst>
              <a:ext uri="{FF2B5EF4-FFF2-40B4-BE49-F238E27FC236}">
                <a16:creationId xmlns:a16="http://schemas.microsoft.com/office/drawing/2014/main" id="{D7D16B8A-1A8C-4004-98C1-379ABAB5AFC7}"/>
              </a:ext>
            </a:extLst>
          </p:cNvPr>
          <p:cNvSpPr>
            <a:spLocks noGrp="1"/>
          </p:cNvSpPr>
          <p:nvPr>
            <p:ph type="title"/>
          </p:nvPr>
        </p:nvSpPr>
        <p:spPr/>
        <p:txBody>
          <a:bodyPr/>
          <a:lstStyle/>
          <a:p>
            <a:r>
              <a:rPr lang="en-US"/>
              <a:t>Practical tips</a:t>
            </a:r>
          </a:p>
        </p:txBody>
      </p:sp>
      <p:sp>
        <p:nvSpPr>
          <p:cNvPr id="5" name="Slide Number Placeholder 2">
            <a:extLst>
              <a:ext uri="{FF2B5EF4-FFF2-40B4-BE49-F238E27FC236}">
                <a16:creationId xmlns:a16="http://schemas.microsoft.com/office/drawing/2014/main" id="{069D5339-0BC6-3833-1EF9-74517D6EB8A8}"/>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73</a:t>
            </a:fld>
            <a:endParaRPr lang="en-US" sz="2000" b="1">
              <a:solidFill>
                <a:schemeClr val="tx2">
                  <a:alpha val="78000"/>
                </a:schemeClr>
              </a:solidFill>
            </a:endParaRPr>
          </a:p>
        </p:txBody>
      </p:sp>
    </p:spTree>
    <p:extLst>
      <p:ext uri="{BB962C8B-B14F-4D97-AF65-F5344CB8AC3E}">
        <p14:creationId xmlns:p14="http://schemas.microsoft.com/office/powerpoint/2010/main" val="21533059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09139B-884E-4536-A77C-A303B2ED4C34}"/>
              </a:ext>
            </a:extLst>
          </p:cNvPr>
          <p:cNvSpPr>
            <a:spLocks noGrp="1"/>
          </p:cNvSpPr>
          <p:nvPr>
            <p:ph type="body" sz="quarter" idx="10"/>
          </p:nvPr>
        </p:nvSpPr>
        <p:spPr>
          <a:xfrm>
            <a:off x="838199" y="1587111"/>
            <a:ext cx="11120795" cy="3760004"/>
          </a:xfrm>
        </p:spPr>
        <p:txBody>
          <a:bodyPr/>
          <a:lstStyle/>
          <a:p>
            <a:pPr marL="252160" lvl="1" indent="0">
              <a:buNone/>
            </a:pPr>
            <a:endParaRPr lang="en-US" sz="1600"/>
          </a:p>
          <a:p>
            <a:r>
              <a:rPr lang="en-US" sz="2400" b="1"/>
              <a:t>Context</a:t>
            </a:r>
            <a:r>
              <a:rPr lang="en-US" sz="2400"/>
              <a:t>: Each word is assumed to be independent of it’s surrounding</a:t>
            </a:r>
          </a:p>
          <a:p>
            <a:endParaRPr lang="en-US" sz="2400" b="1"/>
          </a:p>
          <a:p>
            <a:r>
              <a:rPr lang="en-US" sz="2400" b="1"/>
              <a:t>Generalization</a:t>
            </a:r>
            <a:r>
              <a:rPr lang="en-US" sz="2400"/>
              <a:t>: “willow” vs. “tree”</a:t>
            </a:r>
          </a:p>
          <a:p>
            <a:endParaRPr lang="en-US" sz="1600"/>
          </a:p>
          <a:p>
            <a:r>
              <a:rPr lang="en-US" sz="2400" b="1"/>
              <a:t>Specificity</a:t>
            </a:r>
            <a:r>
              <a:rPr lang="en-US" sz="2400"/>
              <a:t>: “rock” vs. “stone”</a:t>
            </a:r>
          </a:p>
          <a:p>
            <a:endParaRPr lang="en-US" sz="2400"/>
          </a:p>
          <a:p>
            <a:r>
              <a:rPr lang="en-US" sz="2400" b="1"/>
              <a:t>Conflated meaning</a:t>
            </a:r>
            <a:r>
              <a:rPr lang="en-US" sz="2400"/>
              <a:t>: “school” – A place that people go to study, or a group of fish? </a:t>
            </a:r>
          </a:p>
        </p:txBody>
      </p:sp>
      <p:sp>
        <p:nvSpPr>
          <p:cNvPr id="3" name="Title 2">
            <a:extLst>
              <a:ext uri="{FF2B5EF4-FFF2-40B4-BE49-F238E27FC236}">
                <a16:creationId xmlns:a16="http://schemas.microsoft.com/office/drawing/2014/main" id="{5D57B436-AA49-45CE-8170-086EBD67E1AA}"/>
              </a:ext>
            </a:extLst>
          </p:cNvPr>
          <p:cNvSpPr>
            <a:spLocks noGrp="1"/>
          </p:cNvSpPr>
          <p:nvPr>
            <p:ph type="title"/>
          </p:nvPr>
        </p:nvSpPr>
        <p:spPr/>
        <p:txBody>
          <a:bodyPr/>
          <a:lstStyle/>
          <a:p>
            <a:r>
              <a:rPr lang="en-US" sz="3922"/>
              <a:t>Problems with vector-space models</a:t>
            </a:r>
          </a:p>
        </p:txBody>
      </p:sp>
      <p:sp>
        <p:nvSpPr>
          <p:cNvPr id="4" name="Slide Number Placeholder 2">
            <a:extLst>
              <a:ext uri="{FF2B5EF4-FFF2-40B4-BE49-F238E27FC236}">
                <a16:creationId xmlns:a16="http://schemas.microsoft.com/office/drawing/2014/main" id="{0152A34A-E2F9-4C1F-D312-017BCAD408BE}"/>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74</a:t>
            </a:fld>
            <a:endParaRPr lang="en-US" sz="2000" b="1">
              <a:solidFill>
                <a:schemeClr val="tx2">
                  <a:alpha val="78000"/>
                </a:schemeClr>
              </a:solidFill>
            </a:endParaRPr>
          </a:p>
        </p:txBody>
      </p:sp>
    </p:spTree>
    <p:extLst>
      <p:ext uri="{BB962C8B-B14F-4D97-AF65-F5344CB8AC3E}">
        <p14:creationId xmlns:p14="http://schemas.microsoft.com/office/powerpoint/2010/main" val="387208516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09139B-884E-4536-A77C-A303B2ED4C34}"/>
              </a:ext>
            </a:extLst>
          </p:cNvPr>
          <p:cNvSpPr>
            <a:spLocks noGrp="1"/>
          </p:cNvSpPr>
          <p:nvPr>
            <p:ph type="body" sz="quarter" idx="10"/>
          </p:nvPr>
        </p:nvSpPr>
        <p:spPr>
          <a:xfrm>
            <a:off x="838200" y="1846044"/>
            <a:ext cx="10204248" cy="3955442"/>
          </a:xfrm>
        </p:spPr>
        <p:txBody>
          <a:bodyPr/>
          <a:lstStyle/>
          <a:p>
            <a:r>
              <a:rPr lang="en-US" sz="2800"/>
              <a:t>Methods for mapping words to a (usually lower) real-valued vector space, where similar words have similar values</a:t>
            </a:r>
          </a:p>
          <a:p>
            <a:endParaRPr lang="en-US" sz="2800"/>
          </a:p>
          <a:p>
            <a:r>
              <a:rPr lang="en-US" sz="2800"/>
              <a:t>Often improves distance measurements</a:t>
            </a:r>
          </a:p>
          <a:p>
            <a:endParaRPr lang="en-US" sz="2800"/>
          </a:p>
          <a:p>
            <a:r>
              <a:rPr lang="en-US" sz="2800"/>
              <a:t>Word embedding work on:</a:t>
            </a:r>
          </a:p>
          <a:p>
            <a:pPr lvl="1"/>
            <a:r>
              <a:rPr lang="en-US" sz="1800"/>
              <a:t>Word co-occurrence matrixes</a:t>
            </a:r>
          </a:p>
          <a:p>
            <a:pPr lvl="1"/>
            <a:r>
              <a:rPr lang="en-US" sz="1800"/>
              <a:t>Word neighborhoods </a:t>
            </a:r>
          </a:p>
          <a:p>
            <a:pPr lvl="1"/>
            <a:r>
              <a:rPr lang="en-US" sz="1800"/>
              <a:t>Dictionaries</a:t>
            </a:r>
          </a:p>
        </p:txBody>
      </p:sp>
      <p:sp>
        <p:nvSpPr>
          <p:cNvPr id="3" name="Title 2">
            <a:extLst>
              <a:ext uri="{FF2B5EF4-FFF2-40B4-BE49-F238E27FC236}">
                <a16:creationId xmlns:a16="http://schemas.microsoft.com/office/drawing/2014/main" id="{5D57B436-AA49-45CE-8170-086EBD67E1AA}"/>
              </a:ext>
            </a:extLst>
          </p:cNvPr>
          <p:cNvSpPr>
            <a:spLocks noGrp="1"/>
          </p:cNvSpPr>
          <p:nvPr>
            <p:ph type="title"/>
          </p:nvPr>
        </p:nvSpPr>
        <p:spPr/>
        <p:txBody>
          <a:bodyPr/>
          <a:lstStyle/>
          <a:p>
            <a:r>
              <a:rPr lang="en-US"/>
              <a:t>Word embeddings</a:t>
            </a:r>
          </a:p>
        </p:txBody>
      </p:sp>
      <p:sp>
        <p:nvSpPr>
          <p:cNvPr id="4" name="Slide Number Placeholder 2">
            <a:extLst>
              <a:ext uri="{FF2B5EF4-FFF2-40B4-BE49-F238E27FC236}">
                <a16:creationId xmlns:a16="http://schemas.microsoft.com/office/drawing/2014/main" id="{9EA180C2-0F24-BC95-0856-8CA5E7708753}"/>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75</a:t>
            </a:fld>
            <a:endParaRPr lang="en-US" sz="2000" b="1">
              <a:solidFill>
                <a:schemeClr val="tx2">
                  <a:alpha val="78000"/>
                </a:schemeClr>
              </a:solidFill>
            </a:endParaRPr>
          </a:p>
        </p:txBody>
      </p:sp>
    </p:spTree>
    <p:extLst>
      <p:ext uri="{BB962C8B-B14F-4D97-AF65-F5344CB8AC3E}">
        <p14:creationId xmlns:p14="http://schemas.microsoft.com/office/powerpoint/2010/main" val="198259702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3C423A-300B-47A5-8F71-FBACAC3F31E4}"/>
              </a:ext>
            </a:extLst>
          </p:cNvPr>
          <p:cNvSpPr>
            <a:spLocks noGrp="1"/>
          </p:cNvSpPr>
          <p:nvPr>
            <p:ph type="body" sz="quarter" idx="10"/>
          </p:nvPr>
        </p:nvSpPr>
        <p:spPr>
          <a:xfrm>
            <a:off x="838200" y="1426244"/>
            <a:ext cx="8605966" cy="4856586"/>
          </a:xfrm>
        </p:spPr>
        <p:txBody>
          <a:bodyPr/>
          <a:lstStyle/>
          <a:p>
            <a:endParaRPr lang="en-US"/>
          </a:p>
          <a:p>
            <a:r>
              <a:rPr lang="en-US"/>
              <a:t>Principal Component Analysis (PCA)</a:t>
            </a:r>
          </a:p>
          <a:p>
            <a:pPr lvl="1"/>
            <a:r>
              <a:rPr lang="en-US"/>
              <a:t>Find the directions of maximum variance</a:t>
            </a:r>
          </a:p>
          <a:p>
            <a:endParaRPr lang="en-US"/>
          </a:p>
          <a:p>
            <a:r>
              <a:rPr lang="en-US"/>
              <a:t>Word2Vec</a:t>
            </a:r>
          </a:p>
          <a:p>
            <a:pPr lvl="1"/>
            <a:r>
              <a:rPr lang="en-US"/>
              <a:t>Predict the word in the middle of a sequence</a:t>
            </a:r>
          </a:p>
          <a:p>
            <a:endParaRPr lang="en-US"/>
          </a:p>
          <a:p>
            <a:r>
              <a:rPr lang="en-US" err="1"/>
              <a:t>GloVe</a:t>
            </a:r>
            <a:endParaRPr lang="en-US"/>
          </a:p>
          <a:p>
            <a:pPr lvl="1"/>
            <a:r>
              <a:rPr lang="en-US"/>
              <a:t>Embed words based on cooccurrence </a:t>
            </a:r>
          </a:p>
        </p:txBody>
      </p:sp>
      <p:sp>
        <p:nvSpPr>
          <p:cNvPr id="3" name="Title 2">
            <a:extLst>
              <a:ext uri="{FF2B5EF4-FFF2-40B4-BE49-F238E27FC236}">
                <a16:creationId xmlns:a16="http://schemas.microsoft.com/office/drawing/2014/main" id="{654154E2-639E-4E7B-A830-DF7CEB0175B9}"/>
              </a:ext>
            </a:extLst>
          </p:cNvPr>
          <p:cNvSpPr>
            <a:spLocks noGrp="1"/>
          </p:cNvSpPr>
          <p:nvPr>
            <p:ph type="title"/>
          </p:nvPr>
        </p:nvSpPr>
        <p:spPr/>
        <p:txBody>
          <a:bodyPr/>
          <a:lstStyle/>
          <a:p>
            <a:r>
              <a:rPr lang="en-US"/>
              <a:t>Common algorithms</a:t>
            </a:r>
          </a:p>
        </p:txBody>
      </p:sp>
      <p:sp>
        <p:nvSpPr>
          <p:cNvPr id="4" name="Slide Number Placeholder 2">
            <a:extLst>
              <a:ext uri="{FF2B5EF4-FFF2-40B4-BE49-F238E27FC236}">
                <a16:creationId xmlns:a16="http://schemas.microsoft.com/office/drawing/2014/main" id="{C2FEAB99-2DCF-917C-2913-532499B4FA35}"/>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76</a:t>
            </a:fld>
            <a:endParaRPr lang="en-US" sz="2000" b="1">
              <a:solidFill>
                <a:schemeClr val="tx2">
                  <a:alpha val="78000"/>
                </a:schemeClr>
              </a:solidFill>
            </a:endParaRPr>
          </a:p>
        </p:txBody>
      </p:sp>
      <p:pic>
        <p:nvPicPr>
          <p:cNvPr id="5" name="Picture 4">
            <a:extLst>
              <a:ext uri="{FF2B5EF4-FFF2-40B4-BE49-F238E27FC236}">
                <a16:creationId xmlns:a16="http://schemas.microsoft.com/office/drawing/2014/main" id="{F5E110D8-CAFF-FD7E-A4B1-6D1DCF72CC88}"/>
              </a:ext>
            </a:extLst>
          </p:cNvPr>
          <p:cNvPicPr>
            <a:picLocks noChangeAspect="1"/>
          </p:cNvPicPr>
          <p:nvPr/>
        </p:nvPicPr>
        <p:blipFill>
          <a:blip r:embed="rId2"/>
          <a:stretch>
            <a:fillRect/>
          </a:stretch>
        </p:blipFill>
        <p:spPr>
          <a:xfrm>
            <a:off x="9097367" y="1590273"/>
            <a:ext cx="2861628" cy="2104398"/>
          </a:xfrm>
          <a:prstGeom prst="rect">
            <a:avLst/>
          </a:prstGeom>
        </p:spPr>
      </p:pic>
    </p:spTree>
    <p:extLst>
      <p:ext uri="{BB962C8B-B14F-4D97-AF65-F5344CB8AC3E}">
        <p14:creationId xmlns:p14="http://schemas.microsoft.com/office/powerpoint/2010/main" val="13047346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827171-79CA-5361-7A53-5E5348348851}"/>
              </a:ext>
            </a:extLst>
          </p:cNvPr>
          <p:cNvSpPr>
            <a:spLocks noGrp="1"/>
          </p:cNvSpPr>
          <p:nvPr>
            <p:ph type="title"/>
          </p:nvPr>
        </p:nvSpPr>
        <p:spPr/>
        <p:txBody>
          <a:bodyPr/>
          <a:lstStyle/>
          <a:p>
            <a:r>
              <a:rPr lang="en-US"/>
              <a:t>Word embeddings</a:t>
            </a:r>
          </a:p>
        </p:txBody>
      </p:sp>
      <p:pic>
        <p:nvPicPr>
          <p:cNvPr id="13" name="Picture 12">
            <a:extLst>
              <a:ext uri="{FF2B5EF4-FFF2-40B4-BE49-F238E27FC236}">
                <a16:creationId xmlns:a16="http://schemas.microsoft.com/office/drawing/2014/main" id="{2CDCD798-6351-424A-BDFF-F3AB1F2EACDA}"/>
              </a:ext>
            </a:extLst>
          </p:cNvPr>
          <p:cNvPicPr>
            <a:picLocks noChangeAspect="1"/>
          </p:cNvPicPr>
          <p:nvPr/>
        </p:nvPicPr>
        <p:blipFill>
          <a:blip r:embed="rId2"/>
          <a:stretch>
            <a:fillRect/>
          </a:stretch>
        </p:blipFill>
        <p:spPr>
          <a:xfrm>
            <a:off x="1514900" y="1424805"/>
            <a:ext cx="6714841" cy="4922754"/>
          </a:xfrm>
          <a:prstGeom prst="rect">
            <a:avLst/>
          </a:prstGeom>
        </p:spPr>
      </p:pic>
    </p:spTree>
    <p:extLst>
      <p:ext uri="{BB962C8B-B14F-4D97-AF65-F5344CB8AC3E}">
        <p14:creationId xmlns:p14="http://schemas.microsoft.com/office/powerpoint/2010/main" val="34270340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E056C-9102-4CF6-B8E8-397CFB3D486A}"/>
              </a:ext>
            </a:extLst>
          </p:cNvPr>
          <p:cNvSpPr>
            <a:spLocks noGrp="1"/>
          </p:cNvSpPr>
          <p:nvPr>
            <p:ph type="body" sz="quarter" idx="10"/>
          </p:nvPr>
        </p:nvSpPr>
        <p:spPr>
          <a:xfrm>
            <a:off x="959513" y="1733021"/>
            <a:ext cx="10158142" cy="4341854"/>
          </a:xfrm>
        </p:spPr>
        <p:txBody>
          <a:bodyPr/>
          <a:lstStyle/>
          <a:p>
            <a:r>
              <a:rPr lang="en-US" sz="2800"/>
              <a:t>A graphic symbol that represents an idea or concept, independent of any particular language.</a:t>
            </a:r>
          </a:p>
          <a:p>
            <a:endParaRPr lang="en-US" sz="2800"/>
          </a:p>
          <a:p>
            <a:r>
              <a:rPr lang="en-US" sz="2800"/>
              <a:t>Two main types:</a:t>
            </a:r>
          </a:p>
          <a:p>
            <a:pPr lvl="1"/>
            <a:r>
              <a:rPr lang="en-US" sz="1800"/>
              <a:t>Emoji:</a:t>
            </a:r>
          </a:p>
          <a:p>
            <a:pPr lvl="1"/>
            <a:r>
              <a:rPr lang="en-US" sz="1800"/>
              <a:t>Emoticon: :-)</a:t>
            </a:r>
          </a:p>
          <a:p>
            <a:pPr lvl="1"/>
            <a:endParaRPr lang="en-US" sz="1800"/>
          </a:p>
          <a:p>
            <a:r>
              <a:rPr lang="en-US" sz="2800"/>
              <a:t>Should usually be encoded separately</a:t>
            </a:r>
          </a:p>
          <a:p>
            <a:pPr lvl="1"/>
            <a:r>
              <a:rPr lang="en-US" sz="1800"/>
              <a:t>Reveal demographic information (age, gender, and geographical differences) </a:t>
            </a:r>
            <a:r>
              <a:rPr lang="en-US" sz="1050"/>
              <a:t>(Prada, </a:t>
            </a:r>
            <a:r>
              <a:rPr lang="en-US" sz="1050" err="1"/>
              <a:t>Marília</a:t>
            </a:r>
            <a:r>
              <a:rPr lang="en-US" sz="1050"/>
              <a:t>, et al. "Motives, Frequency and Attitudes toward Emoji and Emoticon Use." </a:t>
            </a:r>
            <a:r>
              <a:rPr lang="en-US" sz="1050" i="1"/>
              <a:t>Telematics and Informatics</a:t>
            </a:r>
            <a:r>
              <a:rPr lang="en-US" sz="1050"/>
              <a:t> (2018).)(Nishimura, Yukiko. "A sociolinguistic analysis of emoticon usage in Japanese blogs: Variation by age, gender, and topic." </a:t>
            </a:r>
            <a:r>
              <a:rPr lang="en-US" sz="1050" i="1" err="1"/>
              <a:t>AoIR</a:t>
            </a:r>
            <a:r>
              <a:rPr lang="en-US" sz="1050" i="1"/>
              <a:t> Selected Papers of Internet Research</a:t>
            </a:r>
            <a:r>
              <a:rPr lang="en-US" sz="1050"/>
              <a:t> 5 (2016).)</a:t>
            </a:r>
          </a:p>
          <a:p>
            <a:endParaRPr lang="en-US" sz="2800"/>
          </a:p>
          <a:p>
            <a:endParaRPr lang="en-US" sz="2800"/>
          </a:p>
        </p:txBody>
      </p:sp>
      <p:sp>
        <p:nvSpPr>
          <p:cNvPr id="3" name="Title 2">
            <a:extLst>
              <a:ext uri="{FF2B5EF4-FFF2-40B4-BE49-F238E27FC236}">
                <a16:creationId xmlns:a16="http://schemas.microsoft.com/office/drawing/2014/main" id="{0AE4C4DD-50B6-48B7-A9E1-824A19A39F6F}"/>
              </a:ext>
            </a:extLst>
          </p:cNvPr>
          <p:cNvSpPr>
            <a:spLocks noGrp="1"/>
          </p:cNvSpPr>
          <p:nvPr>
            <p:ph type="title"/>
          </p:nvPr>
        </p:nvSpPr>
        <p:spPr/>
        <p:txBody>
          <a:bodyPr/>
          <a:lstStyle/>
          <a:p>
            <a:r>
              <a:rPr lang="en-US"/>
              <a:t>Ideograms</a:t>
            </a:r>
          </a:p>
        </p:txBody>
      </p:sp>
      <p:pic>
        <p:nvPicPr>
          <p:cNvPr id="7" name="Picture 6">
            <a:extLst>
              <a:ext uri="{FF2B5EF4-FFF2-40B4-BE49-F238E27FC236}">
                <a16:creationId xmlns:a16="http://schemas.microsoft.com/office/drawing/2014/main" id="{773DF815-9846-4C18-B964-8DDB2F3CDB12}"/>
              </a:ext>
            </a:extLst>
          </p:cNvPr>
          <p:cNvPicPr>
            <a:picLocks noChangeAspect="1"/>
          </p:cNvPicPr>
          <p:nvPr/>
        </p:nvPicPr>
        <p:blipFill>
          <a:blip r:embed="rId2"/>
          <a:stretch>
            <a:fillRect/>
          </a:stretch>
        </p:blipFill>
        <p:spPr>
          <a:xfrm>
            <a:off x="2380600" y="3638314"/>
            <a:ext cx="275596" cy="275596"/>
          </a:xfrm>
          <a:prstGeom prst="rect">
            <a:avLst/>
          </a:prstGeom>
        </p:spPr>
      </p:pic>
      <p:sp>
        <p:nvSpPr>
          <p:cNvPr id="4" name="Slide Number Placeholder 2">
            <a:extLst>
              <a:ext uri="{FF2B5EF4-FFF2-40B4-BE49-F238E27FC236}">
                <a16:creationId xmlns:a16="http://schemas.microsoft.com/office/drawing/2014/main" id="{768F624A-75D5-9590-4B08-AAAE6D2E4BF7}"/>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78</a:t>
            </a:fld>
            <a:endParaRPr lang="en-US" sz="2000" b="1">
              <a:solidFill>
                <a:schemeClr val="tx2">
                  <a:alpha val="78000"/>
                </a:schemeClr>
              </a:solidFill>
            </a:endParaRPr>
          </a:p>
        </p:txBody>
      </p:sp>
    </p:spTree>
    <p:extLst>
      <p:ext uri="{BB962C8B-B14F-4D97-AF65-F5344CB8AC3E}">
        <p14:creationId xmlns:p14="http://schemas.microsoft.com/office/powerpoint/2010/main" val="360057580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ADCB3D-B8D8-4ED5-BCFC-43AD07EBA332}"/>
              </a:ext>
            </a:extLst>
          </p:cNvPr>
          <p:cNvSpPr>
            <a:spLocks noGrp="1"/>
          </p:cNvSpPr>
          <p:nvPr>
            <p:ph type="body" sz="quarter" idx="10"/>
          </p:nvPr>
        </p:nvSpPr>
        <p:spPr>
          <a:xfrm>
            <a:off x="838200" y="1405208"/>
            <a:ext cx="8605966" cy="4047583"/>
          </a:xfrm>
        </p:spPr>
        <p:txBody>
          <a:bodyPr/>
          <a:lstStyle/>
          <a:p>
            <a:endParaRPr lang="en-US"/>
          </a:p>
          <a:p>
            <a:r>
              <a:rPr lang="en-US"/>
              <a:t>Detection of depression</a:t>
            </a:r>
          </a:p>
          <a:p>
            <a:pPr lvl="1"/>
            <a:r>
              <a:rPr lang="en-US" sz="1373"/>
              <a:t>Tan, L., </a:t>
            </a:r>
            <a:r>
              <a:rPr lang="en-US" sz="1373" err="1"/>
              <a:t>Toh</a:t>
            </a:r>
            <a:r>
              <a:rPr lang="en-US" sz="1373"/>
              <a:t>, H.J., Sim, L.K. and Low, J.A., 2018. Sensitivity and Specificity Analysis: Use of Emoticon for Screening of Depression in Elderly in Singapore. </a:t>
            </a:r>
            <a:r>
              <a:rPr lang="en-US" sz="1373" i="1"/>
              <a:t>Journal of the American Psychiatric Nurses Association</a:t>
            </a:r>
          </a:p>
          <a:p>
            <a:pPr lvl="1"/>
            <a:endParaRPr lang="en-US" sz="1373" i="1"/>
          </a:p>
          <a:p>
            <a:r>
              <a:rPr lang="en-US"/>
              <a:t>As labels to predict word meaning</a:t>
            </a:r>
          </a:p>
          <a:p>
            <a:pPr lvl="1"/>
            <a:r>
              <a:rPr lang="en-US" sz="1373"/>
              <a:t>Jiang, F., Liu, Y.Q., Luan, H.B., Sun, J.S., Zhu, X., Zhang, M. and Ma, S.P., 2015. Microblog sentiment analysis with emoticon space model. </a:t>
            </a:r>
            <a:r>
              <a:rPr lang="en-US" sz="1373" i="1"/>
              <a:t>Journal of Computer Science and Technology</a:t>
            </a:r>
            <a:r>
              <a:rPr lang="en-US" sz="1373"/>
              <a:t>, </a:t>
            </a:r>
            <a:r>
              <a:rPr lang="en-US" sz="1373" i="1"/>
              <a:t>30</a:t>
            </a:r>
            <a:r>
              <a:rPr lang="en-US" sz="1373"/>
              <a:t>(5), pp.1120-1129.</a:t>
            </a:r>
          </a:p>
          <a:p>
            <a:pPr lvl="1"/>
            <a:endParaRPr lang="en-US" sz="1373"/>
          </a:p>
          <a:p>
            <a:endParaRPr lang="en-US" sz="2353"/>
          </a:p>
        </p:txBody>
      </p:sp>
      <p:sp>
        <p:nvSpPr>
          <p:cNvPr id="3" name="Title 2">
            <a:extLst>
              <a:ext uri="{FF2B5EF4-FFF2-40B4-BE49-F238E27FC236}">
                <a16:creationId xmlns:a16="http://schemas.microsoft.com/office/drawing/2014/main" id="{F3FF01CB-DC95-4601-BC26-373BB7D64D89}"/>
              </a:ext>
            </a:extLst>
          </p:cNvPr>
          <p:cNvSpPr>
            <a:spLocks noGrp="1"/>
          </p:cNvSpPr>
          <p:nvPr>
            <p:ph type="title"/>
          </p:nvPr>
        </p:nvSpPr>
        <p:spPr/>
        <p:txBody>
          <a:bodyPr/>
          <a:lstStyle/>
          <a:p>
            <a:r>
              <a:rPr lang="en-US"/>
              <a:t>Uses of ideograms</a:t>
            </a:r>
          </a:p>
        </p:txBody>
      </p:sp>
      <p:sp>
        <p:nvSpPr>
          <p:cNvPr id="4" name="Slide Number Placeholder 2">
            <a:extLst>
              <a:ext uri="{FF2B5EF4-FFF2-40B4-BE49-F238E27FC236}">
                <a16:creationId xmlns:a16="http://schemas.microsoft.com/office/drawing/2014/main" id="{6BD23069-A16D-4112-8726-DF29ED5FB0D3}"/>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79</a:t>
            </a:fld>
            <a:endParaRPr lang="en-US" sz="2000" b="1">
              <a:solidFill>
                <a:schemeClr val="tx2">
                  <a:alpha val="78000"/>
                </a:schemeClr>
              </a:solidFill>
            </a:endParaRPr>
          </a:p>
        </p:txBody>
      </p:sp>
    </p:spTree>
    <p:extLst>
      <p:ext uri="{BB962C8B-B14F-4D97-AF65-F5344CB8AC3E}">
        <p14:creationId xmlns:p14="http://schemas.microsoft.com/office/powerpoint/2010/main" val="4728678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F8CC-4530-B9E2-F334-85CC6B5EA807}"/>
              </a:ext>
            </a:extLst>
          </p:cNvPr>
          <p:cNvSpPr>
            <a:spLocks noGrp="1"/>
          </p:cNvSpPr>
          <p:nvPr>
            <p:ph type="title"/>
          </p:nvPr>
        </p:nvSpPr>
        <p:spPr/>
        <p:txBody>
          <a:bodyPr/>
          <a:lstStyle/>
          <a:p>
            <a:r>
              <a:rPr lang="en-US"/>
              <a:t>Passively collected data</a:t>
            </a:r>
            <a:endParaRPr lang="en-IL"/>
          </a:p>
        </p:txBody>
      </p:sp>
      <p:sp>
        <p:nvSpPr>
          <p:cNvPr id="3" name="Content Placeholder 2">
            <a:extLst>
              <a:ext uri="{FF2B5EF4-FFF2-40B4-BE49-F238E27FC236}">
                <a16:creationId xmlns:a16="http://schemas.microsoft.com/office/drawing/2014/main" id="{AB5F36E7-D6E4-4ECF-D5AC-98D3EC24D71F}"/>
              </a:ext>
            </a:extLst>
          </p:cNvPr>
          <p:cNvSpPr>
            <a:spLocks noGrp="1"/>
          </p:cNvSpPr>
          <p:nvPr>
            <p:ph idx="1"/>
          </p:nvPr>
        </p:nvSpPr>
        <p:spPr/>
        <p:txBody>
          <a:bodyPr vert="horz" lIns="91440" tIns="45720" rIns="91440" bIns="45720" rtlCol="0" anchor="t">
            <a:normAutofit/>
          </a:bodyPr>
          <a:lstStyle/>
          <a:p>
            <a:pPr marL="0" indent="0">
              <a:buNone/>
            </a:pPr>
            <a:r>
              <a:rPr lang="en-US"/>
              <a:t>There are two main types of data:</a:t>
            </a:r>
          </a:p>
          <a:p>
            <a:r>
              <a:rPr lang="en-US"/>
              <a:t>Aggregate</a:t>
            </a:r>
          </a:p>
          <a:p>
            <a:pPr lvl="1"/>
            <a:r>
              <a:rPr lang="en-US"/>
              <a:t>E.g., Google Trends</a:t>
            </a:r>
          </a:p>
          <a:p>
            <a:r>
              <a:rPr lang="en-US"/>
              <a:t>Individual level</a:t>
            </a:r>
          </a:p>
          <a:p>
            <a:pPr lvl="1"/>
            <a:r>
              <a:rPr lang="en-US"/>
              <a:t>Public-Free, e.g., Reddit</a:t>
            </a:r>
            <a:endParaRPr lang="en-US">
              <a:ea typeface="Calibri"/>
              <a:cs typeface="Calibri"/>
            </a:endParaRPr>
          </a:p>
          <a:p>
            <a:pPr lvl="1"/>
            <a:r>
              <a:rPr lang="en-US"/>
              <a:t>Public-Payment, e.g., Twitter</a:t>
            </a:r>
            <a:endParaRPr lang="en-US">
              <a:ea typeface="Calibri" panose="020F0502020204030204"/>
              <a:cs typeface="Calibri" panose="020F0502020204030204"/>
            </a:endParaRPr>
          </a:p>
          <a:p>
            <a:pPr lvl="1"/>
            <a:r>
              <a:rPr lang="en-US"/>
              <a:t>Private-Free, e.g., Google Takeout</a:t>
            </a:r>
            <a:endParaRPr lang="en-US">
              <a:ea typeface="Calibri" panose="020F0502020204030204"/>
              <a:cs typeface="Calibri" panose="020F0502020204030204"/>
            </a:endParaRPr>
          </a:p>
          <a:p>
            <a:pPr lvl="1"/>
            <a:endParaRPr lang="en-IL"/>
          </a:p>
        </p:txBody>
      </p:sp>
    </p:spTree>
    <p:extLst>
      <p:ext uri="{BB962C8B-B14F-4D97-AF65-F5344CB8AC3E}">
        <p14:creationId xmlns:p14="http://schemas.microsoft.com/office/powerpoint/2010/main" val="4128181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E056C-9102-4CF6-B8E8-397CFB3D486A}"/>
              </a:ext>
            </a:extLst>
          </p:cNvPr>
          <p:cNvSpPr>
            <a:spLocks noGrp="1"/>
          </p:cNvSpPr>
          <p:nvPr>
            <p:ph type="body" sz="quarter" idx="10"/>
          </p:nvPr>
        </p:nvSpPr>
        <p:spPr>
          <a:xfrm>
            <a:off x="987625" y="1758118"/>
            <a:ext cx="8605966" cy="3548805"/>
          </a:xfrm>
        </p:spPr>
        <p:txBody>
          <a:bodyPr/>
          <a:lstStyle/>
          <a:p>
            <a:r>
              <a:rPr lang="en-US"/>
              <a:t>Frequently occurring words that do not convey information</a:t>
            </a:r>
          </a:p>
          <a:p>
            <a:endParaRPr lang="en-US"/>
          </a:p>
          <a:p>
            <a:r>
              <a:rPr lang="en-US"/>
              <a:t>No universal list</a:t>
            </a:r>
          </a:p>
          <a:p>
            <a:endParaRPr lang="en-US"/>
          </a:p>
          <a:p>
            <a:r>
              <a:rPr lang="en-US"/>
              <a:t>Problems:</a:t>
            </a:r>
          </a:p>
        </p:txBody>
      </p:sp>
      <p:sp>
        <p:nvSpPr>
          <p:cNvPr id="3" name="Title 2">
            <a:extLst>
              <a:ext uri="{FF2B5EF4-FFF2-40B4-BE49-F238E27FC236}">
                <a16:creationId xmlns:a16="http://schemas.microsoft.com/office/drawing/2014/main" id="{0AE4C4DD-50B6-48B7-A9E1-824A19A39F6F}"/>
              </a:ext>
            </a:extLst>
          </p:cNvPr>
          <p:cNvSpPr>
            <a:spLocks noGrp="1"/>
          </p:cNvSpPr>
          <p:nvPr>
            <p:ph type="title"/>
          </p:nvPr>
        </p:nvSpPr>
        <p:spPr/>
        <p:txBody>
          <a:bodyPr/>
          <a:lstStyle/>
          <a:p>
            <a:r>
              <a:rPr lang="en-US" err="1"/>
              <a:t>Stopwords</a:t>
            </a:r>
            <a:endParaRPr lang="en-US"/>
          </a:p>
        </p:txBody>
      </p:sp>
      <p:pic>
        <p:nvPicPr>
          <p:cNvPr id="5" name="Picture 4" descr="A group of people standing next to a person&#10;&#10;Description automatically generated">
            <a:extLst>
              <a:ext uri="{FF2B5EF4-FFF2-40B4-BE49-F238E27FC236}">
                <a16:creationId xmlns:a16="http://schemas.microsoft.com/office/drawing/2014/main" id="{77E0D23F-EEED-4C9C-AB40-59FB89842154}"/>
              </a:ext>
            </a:extLst>
          </p:cNvPr>
          <p:cNvPicPr>
            <a:picLocks noChangeAspect="1"/>
          </p:cNvPicPr>
          <p:nvPr/>
        </p:nvPicPr>
        <p:blipFill>
          <a:blip r:embed="rId2"/>
          <a:stretch>
            <a:fillRect/>
          </a:stretch>
        </p:blipFill>
        <p:spPr>
          <a:xfrm>
            <a:off x="7933648" y="2402872"/>
            <a:ext cx="3854707" cy="2667617"/>
          </a:xfrm>
          <a:prstGeom prst="rect">
            <a:avLst/>
          </a:prstGeom>
        </p:spPr>
      </p:pic>
      <p:sp>
        <p:nvSpPr>
          <p:cNvPr id="4" name="Slide Number Placeholder 2">
            <a:extLst>
              <a:ext uri="{FF2B5EF4-FFF2-40B4-BE49-F238E27FC236}">
                <a16:creationId xmlns:a16="http://schemas.microsoft.com/office/drawing/2014/main" id="{EB398E79-0728-92BC-19CB-9CBEFE8B38A4}"/>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80</a:t>
            </a:fld>
            <a:endParaRPr lang="en-US" sz="2000" b="1">
              <a:solidFill>
                <a:schemeClr val="tx2">
                  <a:alpha val="78000"/>
                </a:schemeClr>
              </a:solidFill>
            </a:endParaRPr>
          </a:p>
        </p:txBody>
      </p:sp>
      <p:pic>
        <p:nvPicPr>
          <p:cNvPr id="1026" name="Picture 2" descr="The The | Discogs">
            <a:extLst>
              <a:ext uri="{FF2B5EF4-FFF2-40B4-BE49-F238E27FC236}">
                <a16:creationId xmlns:a16="http://schemas.microsoft.com/office/drawing/2014/main" id="{4915564B-898F-62E8-D771-4494145A7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813" y="3989151"/>
            <a:ext cx="3125882" cy="216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4312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ED88D9-CA5C-4A37-AC57-D2E744E80E94}"/>
              </a:ext>
            </a:extLst>
          </p:cNvPr>
          <p:cNvSpPr>
            <a:spLocks noGrp="1"/>
          </p:cNvSpPr>
          <p:nvPr>
            <p:ph type="body" sz="quarter" idx="10"/>
          </p:nvPr>
        </p:nvSpPr>
        <p:spPr>
          <a:xfrm>
            <a:off x="838200" y="1690688"/>
            <a:ext cx="4601832" cy="4353692"/>
          </a:xfrm>
        </p:spPr>
        <p:txBody>
          <a:bodyPr/>
          <a:lstStyle/>
          <a:p>
            <a:r>
              <a:rPr lang="en-US" sz="1569" err="1"/>
              <a:t>Chaski</a:t>
            </a:r>
            <a:r>
              <a:rPr lang="en-US" sz="1569"/>
              <a:t>, C. E. (2001). Empirical evaluations of language-based author identification techniques. </a:t>
            </a:r>
            <a:r>
              <a:rPr lang="en-US" sz="1569" i="1"/>
              <a:t>Forensic Linguistics</a:t>
            </a:r>
            <a:r>
              <a:rPr lang="en-US" sz="1569"/>
              <a:t>, </a:t>
            </a:r>
            <a:r>
              <a:rPr lang="en-US" sz="1569" i="1"/>
              <a:t>8</a:t>
            </a:r>
            <a:r>
              <a:rPr lang="en-US" sz="1569"/>
              <a:t>, 1-65.</a:t>
            </a:r>
          </a:p>
          <a:p>
            <a:endParaRPr lang="en-US" sz="1961"/>
          </a:p>
          <a:p>
            <a:r>
              <a:rPr lang="en-US" sz="1569"/>
              <a:t>Narayanan, A., Paskov, H., Gong, N. Z., </a:t>
            </a:r>
            <a:r>
              <a:rPr lang="en-US" sz="1569" err="1"/>
              <a:t>Bethencourt</a:t>
            </a:r>
            <a:r>
              <a:rPr lang="en-US" sz="1569"/>
              <a:t>, J., </a:t>
            </a:r>
            <a:r>
              <a:rPr lang="en-US" sz="1569" err="1"/>
              <a:t>Stefanov</a:t>
            </a:r>
            <a:r>
              <a:rPr lang="en-US" sz="1569"/>
              <a:t>, E., Shin, E. C. R., &amp; Song, D. (2012, May). On the feasibility of internet-scale author identification. In </a:t>
            </a:r>
            <a:r>
              <a:rPr lang="en-US" sz="1569" i="1"/>
              <a:t>Security and Privacy (SP), 2012 IEEE Symposium on</a:t>
            </a:r>
            <a:r>
              <a:rPr lang="en-US" sz="1569"/>
              <a:t> (pp. 300-314). IEEE.</a:t>
            </a:r>
            <a:endParaRPr lang="he-IL" sz="1569"/>
          </a:p>
          <a:p>
            <a:endParaRPr lang="he-IL" sz="1569"/>
          </a:p>
          <a:p>
            <a:r>
              <a:rPr lang="en-US" sz="1569"/>
              <a:t>Agarwal, A., Xie, B., </a:t>
            </a:r>
            <a:r>
              <a:rPr lang="en-US" sz="1569" err="1"/>
              <a:t>Vovsha</a:t>
            </a:r>
            <a:r>
              <a:rPr lang="en-US" sz="1569"/>
              <a:t>, I., </a:t>
            </a:r>
            <a:r>
              <a:rPr lang="en-US" sz="1569" err="1"/>
              <a:t>Rambow</a:t>
            </a:r>
            <a:r>
              <a:rPr lang="en-US" sz="1569"/>
              <a:t>, O., &amp; </a:t>
            </a:r>
            <a:r>
              <a:rPr lang="en-US" sz="1569" err="1"/>
              <a:t>Passonneau</a:t>
            </a:r>
            <a:r>
              <a:rPr lang="en-US" sz="1569"/>
              <a:t>, R. (2011, June). Sentiment analysis of Twitter data. In </a:t>
            </a:r>
            <a:r>
              <a:rPr lang="en-US" sz="1569" i="1"/>
              <a:t>Proceedings of the workshop on languages in social media</a:t>
            </a:r>
            <a:r>
              <a:rPr lang="en-US" sz="1569"/>
              <a:t> (pp. 30-38). Association for Computational Linguistics.</a:t>
            </a:r>
            <a:endParaRPr lang="en-US" sz="1961"/>
          </a:p>
        </p:txBody>
      </p:sp>
      <p:sp>
        <p:nvSpPr>
          <p:cNvPr id="3" name="Title 2">
            <a:extLst>
              <a:ext uri="{FF2B5EF4-FFF2-40B4-BE49-F238E27FC236}">
                <a16:creationId xmlns:a16="http://schemas.microsoft.com/office/drawing/2014/main" id="{190BE731-8DEE-45CC-A172-C5266118D567}"/>
              </a:ext>
            </a:extLst>
          </p:cNvPr>
          <p:cNvSpPr>
            <a:spLocks noGrp="1"/>
          </p:cNvSpPr>
          <p:nvPr>
            <p:ph type="title"/>
          </p:nvPr>
        </p:nvSpPr>
        <p:spPr/>
        <p:txBody>
          <a:bodyPr/>
          <a:lstStyle/>
          <a:p>
            <a:r>
              <a:rPr lang="en-US"/>
              <a:t>Punctuation</a:t>
            </a:r>
          </a:p>
        </p:txBody>
      </p:sp>
      <p:pic>
        <p:nvPicPr>
          <p:cNvPr id="5" name="Picture 4" descr="A picture containing text, book&#10;&#10;Description automatically generated">
            <a:extLst>
              <a:ext uri="{FF2B5EF4-FFF2-40B4-BE49-F238E27FC236}">
                <a16:creationId xmlns:a16="http://schemas.microsoft.com/office/drawing/2014/main" id="{AD1BD3FB-B504-49C3-B6CA-D9A4B239EF95}"/>
              </a:ext>
            </a:extLst>
          </p:cNvPr>
          <p:cNvPicPr>
            <a:picLocks noChangeAspect="1"/>
          </p:cNvPicPr>
          <p:nvPr/>
        </p:nvPicPr>
        <p:blipFill>
          <a:blip r:embed="rId2"/>
          <a:stretch>
            <a:fillRect/>
          </a:stretch>
        </p:blipFill>
        <p:spPr>
          <a:xfrm>
            <a:off x="6751970" y="604331"/>
            <a:ext cx="3602645" cy="5321361"/>
          </a:xfrm>
          <a:prstGeom prst="rect">
            <a:avLst/>
          </a:prstGeom>
        </p:spPr>
      </p:pic>
      <p:sp>
        <p:nvSpPr>
          <p:cNvPr id="4" name="Slide Number Placeholder 2">
            <a:extLst>
              <a:ext uri="{FF2B5EF4-FFF2-40B4-BE49-F238E27FC236}">
                <a16:creationId xmlns:a16="http://schemas.microsoft.com/office/drawing/2014/main" id="{C221ACF6-6543-C6EB-B611-406F731C5CDB}"/>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81</a:t>
            </a:fld>
            <a:endParaRPr lang="en-US" sz="2000" b="1">
              <a:solidFill>
                <a:schemeClr val="tx2">
                  <a:alpha val="78000"/>
                </a:schemeClr>
              </a:solidFill>
            </a:endParaRPr>
          </a:p>
        </p:txBody>
      </p:sp>
    </p:spTree>
    <p:extLst>
      <p:ext uri="{BB962C8B-B14F-4D97-AF65-F5344CB8AC3E}">
        <p14:creationId xmlns:p14="http://schemas.microsoft.com/office/powerpoint/2010/main" val="1287110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9D6BBC-A1A7-41C0-BC96-452A56BB79AB}"/>
              </a:ext>
            </a:extLst>
          </p:cNvPr>
          <p:cNvSpPr>
            <a:spLocks noGrp="1"/>
          </p:cNvSpPr>
          <p:nvPr>
            <p:ph type="body" sz="quarter" idx="10"/>
          </p:nvPr>
        </p:nvSpPr>
        <p:spPr>
          <a:xfrm>
            <a:off x="838199" y="1768599"/>
            <a:ext cx="10515601" cy="4037670"/>
          </a:xfrm>
        </p:spPr>
        <p:txBody>
          <a:bodyPr/>
          <a:lstStyle/>
          <a:p>
            <a:r>
              <a:rPr lang="en-US"/>
              <a:t>Marking the role of a word within a sentence</a:t>
            </a:r>
          </a:p>
          <a:p>
            <a:endParaRPr lang="en-US"/>
          </a:p>
          <a:p>
            <a:r>
              <a:rPr lang="en-US"/>
              <a:t>Based on the context and the definition of the word</a:t>
            </a:r>
          </a:p>
          <a:p>
            <a:endParaRPr lang="en-US"/>
          </a:p>
          <a:p>
            <a:r>
              <a:rPr lang="en-US"/>
              <a:t>Software to try: Stanford </a:t>
            </a:r>
            <a:r>
              <a:rPr lang="en-US" err="1"/>
              <a:t>PoS</a:t>
            </a:r>
            <a:r>
              <a:rPr lang="en-US"/>
              <a:t> Tagger</a:t>
            </a:r>
          </a:p>
        </p:txBody>
      </p:sp>
      <p:sp>
        <p:nvSpPr>
          <p:cNvPr id="3" name="Title 2">
            <a:extLst>
              <a:ext uri="{FF2B5EF4-FFF2-40B4-BE49-F238E27FC236}">
                <a16:creationId xmlns:a16="http://schemas.microsoft.com/office/drawing/2014/main" id="{3E7874E8-9CF2-4A75-947D-3C707D556E6F}"/>
              </a:ext>
            </a:extLst>
          </p:cNvPr>
          <p:cNvSpPr>
            <a:spLocks noGrp="1"/>
          </p:cNvSpPr>
          <p:nvPr>
            <p:ph type="title"/>
          </p:nvPr>
        </p:nvSpPr>
        <p:spPr/>
        <p:txBody>
          <a:bodyPr/>
          <a:lstStyle/>
          <a:p>
            <a:r>
              <a:rPr lang="en-US"/>
              <a:t>Part of speech tagging</a:t>
            </a:r>
          </a:p>
        </p:txBody>
      </p:sp>
      <p:sp>
        <p:nvSpPr>
          <p:cNvPr id="4" name="Slide Number Placeholder 2">
            <a:extLst>
              <a:ext uri="{FF2B5EF4-FFF2-40B4-BE49-F238E27FC236}">
                <a16:creationId xmlns:a16="http://schemas.microsoft.com/office/drawing/2014/main" id="{2D90A10F-55BF-365E-ED94-1607B38D5F23}"/>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82</a:t>
            </a:fld>
            <a:endParaRPr lang="en-US" sz="2000" b="1">
              <a:solidFill>
                <a:schemeClr val="tx2">
                  <a:alpha val="78000"/>
                </a:schemeClr>
              </a:solidFill>
            </a:endParaRPr>
          </a:p>
        </p:txBody>
      </p:sp>
    </p:spTree>
    <p:extLst>
      <p:ext uri="{BB962C8B-B14F-4D97-AF65-F5344CB8AC3E}">
        <p14:creationId xmlns:p14="http://schemas.microsoft.com/office/powerpoint/2010/main" val="423549711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9CFCFF-5C23-4E4F-8684-5C615B30C635}"/>
              </a:ext>
            </a:extLst>
          </p:cNvPr>
          <p:cNvSpPr>
            <a:spLocks noGrp="1"/>
          </p:cNvSpPr>
          <p:nvPr>
            <p:ph type="title"/>
          </p:nvPr>
        </p:nvSpPr>
        <p:spPr>
          <a:xfrm>
            <a:off x="1793018" y="289515"/>
            <a:ext cx="8605965" cy="899665"/>
          </a:xfrm>
        </p:spPr>
        <p:txBody>
          <a:bodyPr/>
          <a:lstStyle/>
          <a:p>
            <a:r>
              <a:rPr lang="en-US"/>
              <a:t>An example</a:t>
            </a:r>
          </a:p>
        </p:txBody>
      </p:sp>
      <p:sp>
        <p:nvSpPr>
          <p:cNvPr id="4" name="Rectangle 3">
            <a:extLst>
              <a:ext uri="{FF2B5EF4-FFF2-40B4-BE49-F238E27FC236}">
                <a16:creationId xmlns:a16="http://schemas.microsoft.com/office/drawing/2014/main" id="{0E151EA7-442C-45DF-8469-511F86212D5A}"/>
              </a:ext>
            </a:extLst>
          </p:cNvPr>
          <p:cNvSpPr/>
          <p:nvPr/>
        </p:nvSpPr>
        <p:spPr>
          <a:xfrm>
            <a:off x="1793018" y="1486471"/>
            <a:ext cx="8605965" cy="1058110"/>
          </a:xfrm>
          <a:prstGeom prst="rect">
            <a:avLst/>
          </a:prstGeom>
        </p:spPr>
        <p:txBody>
          <a:bodyPr wrap="square">
            <a:spAutoFit/>
          </a:bodyPr>
          <a:lstStyle/>
          <a:p>
            <a:r>
              <a:rPr lang="en-US" sz="3138"/>
              <a:t>“The quick brown fox jumps over the lazy dog”</a:t>
            </a:r>
          </a:p>
        </p:txBody>
      </p:sp>
      <p:cxnSp>
        <p:nvCxnSpPr>
          <p:cNvPr id="14" name="Straight Arrow Connector 13">
            <a:extLst>
              <a:ext uri="{FF2B5EF4-FFF2-40B4-BE49-F238E27FC236}">
                <a16:creationId xmlns:a16="http://schemas.microsoft.com/office/drawing/2014/main" id="{3040AA2B-DC0D-44EC-9770-B0EACB1AE75E}"/>
              </a:ext>
            </a:extLst>
          </p:cNvPr>
          <p:cNvCxnSpPr/>
          <p:nvPr/>
        </p:nvCxnSpPr>
        <p:spPr>
          <a:xfrm flipV="1">
            <a:off x="2285654" y="2009460"/>
            <a:ext cx="0" cy="597701"/>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A803E94-BD05-401C-A355-438577F6D683}"/>
              </a:ext>
            </a:extLst>
          </p:cNvPr>
          <p:cNvCxnSpPr>
            <a:cxnSpLocks/>
          </p:cNvCxnSpPr>
          <p:nvPr/>
        </p:nvCxnSpPr>
        <p:spPr>
          <a:xfrm flipV="1">
            <a:off x="3182206" y="2009459"/>
            <a:ext cx="0" cy="1195403"/>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78B1E80-D552-416A-91EB-F108EB862E10}"/>
              </a:ext>
            </a:extLst>
          </p:cNvPr>
          <p:cNvCxnSpPr>
            <a:cxnSpLocks/>
          </p:cNvCxnSpPr>
          <p:nvPr/>
        </p:nvCxnSpPr>
        <p:spPr>
          <a:xfrm flipV="1">
            <a:off x="4377609" y="2009459"/>
            <a:ext cx="0" cy="1195403"/>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715C312-F982-49CF-B10C-873563996B7A}"/>
              </a:ext>
            </a:extLst>
          </p:cNvPr>
          <p:cNvSpPr/>
          <p:nvPr/>
        </p:nvSpPr>
        <p:spPr>
          <a:xfrm>
            <a:off x="3929333" y="3240876"/>
            <a:ext cx="1033874" cy="362123"/>
          </a:xfrm>
          <a:prstGeom prst="rect">
            <a:avLst/>
          </a:prstGeom>
        </p:spPr>
        <p:txBody>
          <a:bodyPr wrap="none">
            <a:spAutoFit/>
          </a:bodyPr>
          <a:lstStyle/>
          <a:p>
            <a:r>
              <a:rPr lang="en-US" sz="1765">
                <a:solidFill>
                  <a:srgbClr val="FFC000"/>
                </a:solidFill>
                <a:latin typeface="-apple-system"/>
              </a:rPr>
              <a:t>Adjective</a:t>
            </a:r>
            <a:endParaRPr lang="en-US" sz="1765">
              <a:solidFill>
                <a:srgbClr val="FFC000"/>
              </a:solidFill>
            </a:endParaRPr>
          </a:p>
        </p:txBody>
      </p:sp>
      <p:sp>
        <p:nvSpPr>
          <p:cNvPr id="19" name="Rectangle 18">
            <a:extLst>
              <a:ext uri="{FF2B5EF4-FFF2-40B4-BE49-F238E27FC236}">
                <a16:creationId xmlns:a16="http://schemas.microsoft.com/office/drawing/2014/main" id="{E5322D8E-F732-4FA6-91ED-1B48AE061602}"/>
              </a:ext>
            </a:extLst>
          </p:cNvPr>
          <p:cNvSpPr/>
          <p:nvPr/>
        </p:nvSpPr>
        <p:spPr>
          <a:xfrm>
            <a:off x="2665269" y="3223357"/>
            <a:ext cx="1033874" cy="362123"/>
          </a:xfrm>
          <a:prstGeom prst="rect">
            <a:avLst/>
          </a:prstGeom>
        </p:spPr>
        <p:txBody>
          <a:bodyPr wrap="none">
            <a:spAutoFit/>
          </a:bodyPr>
          <a:lstStyle/>
          <a:p>
            <a:r>
              <a:rPr lang="en-US" sz="1765">
                <a:solidFill>
                  <a:srgbClr val="FFC000"/>
                </a:solidFill>
                <a:latin typeface="-apple-system"/>
              </a:rPr>
              <a:t>Adjective</a:t>
            </a:r>
            <a:endParaRPr lang="en-US" sz="1765">
              <a:solidFill>
                <a:srgbClr val="FFC000"/>
              </a:solidFill>
            </a:endParaRPr>
          </a:p>
        </p:txBody>
      </p:sp>
      <p:sp>
        <p:nvSpPr>
          <p:cNvPr id="20" name="Rectangle 19">
            <a:extLst>
              <a:ext uri="{FF2B5EF4-FFF2-40B4-BE49-F238E27FC236}">
                <a16:creationId xmlns:a16="http://schemas.microsoft.com/office/drawing/2014/main" id="{BCF6A2A6-8F9F-4413-B40F-4D6C7FFAEFEA}"/>
              </a:ext>
            </a:extLst>
          </p:cNvPr>
          <p:cNvSpPr/>
          <p:nvPr/>
        </p:nvSpPr>
        <p:spPr>
          <a:xfrm>
            <a:off x="1687953" y="2625656"/>
            <a:ext cx="1241466" cy="362123"/>
          </a:xfrm>
          <a:prstGeom prst="rect">
            <a:avLst/>
          </a:prstGeom>
        </p:spPr>
        <p:txBody>
          <a:bodyPr wrap="none">
            <a:spAutoFit/>
          </a:bodyPr>
          <a:lstStyle/>
          <a:p>
            <a:r>
              <a:rPr lang="en-US" sz="1765">
                <a:solidFill>
                  <a:srgbClr val="FFC000"/>
                </a:solidFill>
                <a:latin typeface="-apple-system"/>
              </a:rPr>
              <a:t>Determiner</a:t>
            </a:r>
            <a:endParaRPr lang="en-US" sz="1765">
              <a:solidFill>
                <a:srgbClr val="FFC000"/>
              </a:solidFill>
            </a:endParaRPr>
          </a:p>
        </p:txBody>
      </p:sp>
      <p:cxnSp>
        <p:nvCxnSpPr>
          <p:cNvPr id="21" name="Straight Arrow Connector 20">
            <a:extLst>
              <a:ext uri="{FF2B5EF4-FFF2-40B4-BE49-F238E27FC236}">
                <a16:creationId xmlns:a16="http://schemas.microsoft.com/office/drawing/2014/main" id="{36CA5F33-C7B6-461E-BDA7-618DFA5FB289}"/>
              </a:ext>
            </a:extLst>
          </p:cNvPr>
          <p:cNvCxnSpPr>
            <a:cxnSpLocks/>
          </p:cNvCxnSpPr>
          <p:nvPr/>
        </p:nvCxnSpPr>
        <p:spPr>
          <a:xfrm flipV="1">
            <a:off x="5348873" y="2016522"/>
            <a:ext cx="0" cy="1195403"/>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F6F1BF7-3B4B-4FA8-B9C8-BD4B9C0BFF75}"/>
              </a:ext>
            </a:extLst>
          </p:cNvPr>
          <p:cNvSpPr/>
          <p:nvPr/>
        </p:nvSpPr>
        <p:spPr>
          <a:xfrm>
            <a:off x="4975310" y="3247939"/>
            <a:ext cx="685582" cy="362123"/>
          </a:xfrm>
          <a:prstGeom prst="rect">
            <a:avLst/>
          </a:prstGeom>
        </p:spPr>
        <p:txBody>
          <a:bodyPr wrap="none">
            <a:spAutoFit/>
          </a:bodyPr>
          <a:lstStyle/>
          <a:p>
            <a:r>
              <a:rPr lang="en-US" sz="1765">
                <a:solidFill>
                  <a:srgbClr val="FFC000"/>
                </a:solidFill>
                <a:latin typeface="-apple-system"/>
              </a:rPr>
              <a:t>Noun</a:t>
            </a:r>
            <a:endParaRPr lang="en-US" sz="1765">
              <a:solidFill>
                <a:srgbClr val="FFC000"/>
              </a:solidFill>
            </a:endParaRPr>
          </a:p>
        </p:txBody>
      </p:sp>
      <p:cxnSp>
        <p:nvCxnSpPr>
          <p:cNvPr id="23" name="Straight Arrow Connector 22">
            <a:extLst>
              <a:ext uri="{FF2B5EF4-FFF2-40B4-BE49-F238E27FC236}">
                <a16:creationId xmlns:a16="http://schemas.microsoft.com/office/drawing/2014/main" id="{B68A4BAD-A732-4A69-AD63-31B96C8D2127}"/>
              </a:ext>
            </a:extLst>
          </p:cNvPr>
          <p:cNvCxnSpPr>
            <a:cxnSpLocks/>
          </p:cNvCxnSpPr>
          <p:nvPr/>
        </p:nvCxnSpPr>
        <p:spPr>
          <a:xfrm flipV="1">
            <a:off x="6096000" y="2059598"/>
            <a:ext cx="0" cy="1195403"/>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2BC6CBC-EA63-4275-BC6A-1C60DD57A8F4}"/>
              </a:ext>
            </a:extLst>
          </p:cNvPr>
          <p:cNvSpPr/>
          <p:nvPr/>
        </p:nvSpPr>
        <p:spPr>
          <a:xfrm>
            <a:off x="5722437" y="3291015"/>
            <a:ext cx="685582" cy="362123"/>
          </a:xfrm>
          <a:prstGeom prst="rect">
            <a:avLst/>
          </a:prstGeom>
        </p:spPr>
        <p:txBody>
          <a:bodyPr wrap="none">
            <a:spAutoFit/>
          </a:bodyPr>
          <a:lstStyle/>
          <a:p>
            <a:r>
              <a:rPr lang="en-US" sz="1765">
                <a:solidFill>
                  <a:srgbClr val="FFC000"/>
                </a:solidFill>
                <a:latin typeface="-apple-system"/>
              </a:rPr>
              <a:t>Noun</a:t>
            </a:r>
            <a:endParaRPr lang="en-US" sz="1765">
              <a:solidFill>
                <a:srgbClr val="FFC000"/>
              </a:solidFill>
            </a:endParaRPr>
          </a:p>
        </p:txBody>
      </p:sp>
      <p:cxnSp>
        <p:nvCxnSpPr>
          <p:cNvPr id="25" name="Straight Arrow Connector 24">
            <a:extLst>
              <a:ext uri="{FF2B5EF4-FFF2-40B4-BE49-F238E27FC236}">
                <a16:creationId xmlns:a16="http://schemas.microsoft.com/office/drawing/2014/main" id="{C98DE613-F255-4EE2-8B03-3477CF9E1D68}"/>
              </a:ext>
            </a:extLst>
          </p:cNvPr>
          <p:cNvCxnSpPr>
            <a:cxnSpLocks/>
          </p:cNvCxnSpPr>
          <p:nvPr/>
        </p:nvCxnSpPr>
        <p:spPr>
          <a:xfrm flipV="1">
            <a:off x="7216690" y="2054604"/>
            <a:ext cx="0" cy="1195403"/>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A1E089B-3156-4EBB-9DAC-5514E0904CC6}"/>
              </a:ext>
            </a:extLst>
          </p:cNvPr>
          <p:cNvSpPr/>
          <p:nvPr/>
        </p:nvSpPr>
        <p:spPr>
          <a:xfrm>
            <a:off x="6618989" y="3286021"/>
            <a:ext cx="1231156" cy="362123"/>
          </a:xfrm>
          <a:prstGeom prst="rect">
            <a:avLst/>
          </a:prstGeom>
        </p:spPr>
        <p:txBody>
          <a:bodyPr wrap="none">
            <a:spAutoFit/>
          </a:bodyPr>
          <a:lstStyle/>
          <a:p>
            <a:r>
              <a:rPr lang="en-US" sz="1765">
                <a:solidFill>
                  <a:srgbClr val="FFC000"/>
                </a:solidFill>
                <a:latin typeface="-apple-system"/>
              </a:rPr>
              <a:t>Preposition</a:t>
            </a:r>
            <a:endParaRPr lang="en-US" sz="1765">
              <a:solidFill>
                <a:srgbClr val="FFC000"/>
              </a:solidFill>
            </a:endParaRPr>
          </a:p>
        </p:txBody>
      </p:sp>
      <p:cxnSp>
        <p:nvCxnSpPr>
          <p:cNvPr id="27" name="Straight Arrow Connector 26">
            <a:extLst>
              <a:ext uri="{FF2B5EF4-FFF2-40B4-BE49-F238E27FC236}">
                <a16:creationId xmlns:a16="http://schemas.microsoft.com/office/drawing/2014/main" id="{A76C163B-9524-4A98-B238-6E40C7F84C3A}"/>
              </a:ext>
            </a:extLst>
          </p:cNvPr>
          <p:cNvCxnSpPr/>
          <p:nvPr/>
        </p:nvCxnSpPr>
        <p:spPr>
          <a:xfrm flipV="1">
            <a:off x="8038529" y="2065677"/>
            <a:ext cx="0" cy="597701"/>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E14B2C1-981F-408C-A582-99B9E036265D}"/>
              </a:ext>
            </a:extLst>
          </p:cNvPr>
          <p:cNvSpPr/>
          <p:nvPr/>
        </p:nvSpPr>
        <p:spPr>
          <a:xfrm>
            <a:off x="7440828" y="2681873"/>
            <a:ext cx="1241466" cy="362123"/>
          </a:xfrm>
          <a:prstGeom prst="rect">
            <a:avLst/>
          </a:prstGeom>
        </p:spPr>
        <p:txBody>
          <a:bodyPr wrap="none">
            <a:spAutoFit/>
          </a:bodyPr>
          <a:lstStyle/>
          <a:p>
            <a:r>
              <a:rPr lang="en-US" sz="1765">
                <a:solidFill>
                  <a:srgbClr val="FFC000"/>
                </a:solidFill>
                <a:latin typeface="-apple-system"/>
              </a:rPr>
              <a:t>Determiner</a:t>
            </a:r>
            <a:endParaRPr lang="en-US" sz="1765">
              <a:solidFill>
                <a:srgbClr val="FFC000"/>
              </a:solidFill>
            </a:endParaRPr>
          </a:p>
        </p:txBody>
      </p:sp>
      <p:cxnSp>
        <p:nvCxnSpPr>
          <p:cNvPr id="29" name="Straight Arrow Connector 28">
            <a:extLst>
              <a:ext uri="{FF2B5EF4-FFF2-40B4-BE49-F238E27FC236}">
                <a16:creationId xmlns:a16="http://schemas.microsoft.com/office/drawing/2014/main" id="{26BFF230-D5C5-4A46-A1D1-E76CC9C6B6C3}"/>
              </a:ext>
            </a:extLst>
          </p:cNvPr>
          <p:cNvCxnSpPr>
            <a:cxnSpLocks/>
          </p:cNvCxnSpPr>
          <p:nvPr/>
        </p:nvCxnSpPr>
        <p:spPr>
          <a:xfrm flipV="1">
            <a:off x="8704892" y="2072124"/>
            <a:ext cx="0" cy="1195403"/>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F427AFA-0AAA-4B98-9F30-734908A80A0C}"/>
              </a:ext>
            </a:extLst>
          </p:cNvPr>
          <p:cNvSpPr/>
          <p:nvPr/>
        </p:nvSpPr>
        <p:spPr>
          <a:xfrm>
            <a:off x="8187955" y="3286021"/>
            <a:ext cx="1033874" cy="362123"/>
          </a:xfrm>
          <a:prstGeom prst="rect">
            <a:avLst/>
          </a:prstGeom>
        </p:spPr>
        <p:txBody>
          <a:bodyPr wrap="none">
            <a:spAutoFit/>
          </a:bodyPr>
          <a:lstStyle/>
          <a:p>
            <a:r>
              <a:rPr lang="en-US" sz="1765">
                <a:solidFill>
                  <a:srgbClr val="FFC000"/>
                </a:solidFill>
                <a:latin typeface="-apple-system"/>
              </a:rPr>
              <a:t>Adjective</a:t>
            </a:r>
            <a:endParaRPr lang="en-US" sz="1765">
              <a:solidFill>
                <a:srgbClr val="FFC000"/>
              </a:solidFill>
            </a:endParaRPr>
          </a:p>
        </p:txBody>
      </p:sp>
      <p:cxnSp>
        <p:nvCxnSpPr>
          <p:cNvPr id="31" name="Straight Arrow Connector 30">
            <a:extLst>
              <a:ext uri="{FF2B5EF4-FFF2-40B4-BE49-F238E27FC236}">
                <a16:creationId xmlns:a16="http://schemas.microsoft.com/office/drawing/2014/main" id="{0E2017C0-4B36-4037-AB68-3AA37B212A2B}"/>
              </a:ext>
            </a:extLst>
          </p:cNvPr>
          <p:cNvCxnSpPr>
            <a:cxnSpLocks/>
          </p:cNvCxnSpPr>
          <p:nvPr/>
        </p:nvCxnSpPr>
        <p:spPr>
          <a:xfrm flipV="1">
            <a:off x="9593925" y="2059598"/>
            <a:ext cx="0" cy="1195403"/>
          </a:xfrm>
          <a:prstGeom prst="straightConnector1">
            <a:avLst/>
          </a:prstGeom>
          <a:ln>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93EEFB5-D698-4181-A893-9FE169265CDD}"/>
              </a:ext>
            </a:extLst>
          </p:cNvPr>
          <p:cNvSpPr/>
          <p:nvPr/>
        </p:nvSpPr>
        <p:spPr>
          <a:xfrm>
            <a:off x="9220362" y="3291015"/>
            <a:ext cx="685582" cy="362123"/>
          </a:xfrm>
          <a:prstGeom prst="rect">
            <a:avLst/>
          </a:prstGeom>
        </p:spPr>
        <p:txBody>
          <a:bodyPr wrap="none">
            <a:spAutoFit/>
          </a:bodyPr>
          <a:lstStyle/>
          <a:p>
            <a:r>
              <a:rPr lang="en-US" sz="1765">
                <a:solidFill>
                  <a:srgbClr val="FFC000"/>
                </a:solidFill>
                <a:latin typeface="-apple-system"/>
              </a:rPr>
              <a:t>Noun</a:t>
            </a:r>
            <a:endParaRPr lang="en-US" sz="1765">
              <a:solidFill>
                <a:srgbClr val="FFC000"/>
              </a:solidFill>
            </a:endParaRPr>
          </a:p>
        </p:txBody>
      </p:sp>
      <p:sp>
        <p:nvSpPr>
          <p:cNvPr id="2" name="Slide Number Placeholder 2">
            <a:extLst>
              <a:ext uri="{FF2B5EF4-FFF2-40B4-BE49-F238E27FC236}">
                <a16:creationId xmlns:a16="http://schemas.microsoft.com/office/drawing/2014/main" id="{FF822311-3CA6-4848-6B66-D0B67267DC14}"/>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83</a:t>
            </a:fld>
            <a:endParaRPr lang="en-US" sz="2000" b="1">
              <a:solidFill>
                <a:schemeClr val="tx2">
                  <a:alpha val="78000"/>
                </a:schemeClr>
              </a:solidFill>
            </a:endParaRPr>
          </a:p>
        </p:txBody>
      </p:sp>
    </p:spTree>
    <p:extLst>
      <p:ext uri="{BB962C8B-B14F-4D97-AF65-F5344CB8AC3E}">
        <p14:creationId xmlns:p14="http://schemas.microsoft.com/office/powerpoint/2010/main" val="121888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4" grpId="0"/>
      <p:bldP spid="26" grpId="0"/>
      <p:bldP spid="28" grpId="0"/>
      <p:bldP spid="30" grpId="0"/>
      <p:bldP spid="3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0CEFF4-AC69-4C49-82FF-EA4AFB7BEA14}"/>
              </a:ext>
            </a:extLst>
          </p:cNvPr>
          <p:cNvSpPr>
            <a:spLocks noGrp="1"/>
          </p:cNvSpPr>
          <p:nvPr>
            <p:ph type="body" sz="quarter" idx="10"/>
          </p:nvPr>
        </p:nvSpPr>
        <p:spPr>
          <a:xfrm>
            <a:off x="892953" y="1578476"/>
            <a:ext cx="10903712" cy="4261808"/>
          </a:xfrm>
        </p:spPr>
        <p:txBody>
          <a:bodyPr/>
          <a:lstStyle/>
          <a:p>
            <a:r>
              <a:rPr lang="en-US" sz="3200"/>
              <a:t>Predictive features for schizophrenia</a:t>
            </a:r>
          </a:p>
          <a:p>
            <a:pPr lvl="1"/>
            <a:r>
              <a:rPr lang="en-US" sz="1600" err="1"/>
              <a:t>Kayi</a:t>
            </a:r>
            <a:r>
              <a:rPr lang="en-US" sz="1600"/>
              <a:t>, E. S., Diab, M., </a:t>
            </a:r>
            <a:r>
              <a:rPr lang="en-US" sz="1600" err="1"/>
              <a:t>Pauselli</a:t>
            </a:r>
            <a:r>
              <a:rPr lang="en-US" sz="1600"/>
              <a:t>, L., Compton, M., &amp; Coppersmith, G. (2018). Predictive Linguistic Features of Schizophrenia. </a:t>
            </a:r>
            <a:r>
              <a:rPr lang="en-US" sz="1600" i="1" err="1"/>
              <a:t>arXiv</a:t>
            </a:r>
            <a:r>
              <a:rPr lang="en-US" sz="1600" i="1"/>
              <a:t> preprint arXiv:1810.09377</a:t>
            </a:r>
            <a:r>
              <a:rPr lang="en-US" sz="1600"/>
              <a:t>.</a:t>
            </a:r>
          </a:p>
          <a:p>
            <a:pPr lvl="1"/>
            <a:endParaRPr lang="en-US" sz="1600"/>
          </a:p>
          <a:p>
            <a:r>
              <a:rPr lang="en-US" sz="3200"/>
              <a:t>Use of only specific parts of speech to detect aspects of a text</a:t>
            </a:r>
          </a:p>
          <a:p>
            <a:pPr lvl="1"/>
            <a:r>
              <a:rPr lang="en-US" sz="1600" err="1"/>
              <a:t>Chinsha</a:t>
            </a:r>
            <a:r>
              <a:rPr lang="en-US" sz="1600"/>
              <a:t>, T. C., &amp; Joseph, S. (2015, February). A syntactic approach for aspect based opinion mining. In </a:t>
            </a:r>
            <a:r>
              <a:rPr lang="en-US" sz="1600" i="1"/>
              <a:t>2015 IEEE International Conference on Semantic Computing (ICSC)</a:t>
            </a:r>
            <a:r>
              <a:rPr lang="en-US" sz="1600"/>
              <a:t> (pp. 24-31). IEEE.</a:t>
            </a:r>
          </a:p>
          <a:p>
            <a:pPr lvl="1"/>
            <a:endParaRPr lang="en-US" sz="2000"/>
          </a:p>
          <a:p>
            <a:r>
              <a:rPr lang="en-US" sz="3200"/>
              <a:t>Author profiling (which </a:t>
            </a:r>
            <a:r>
              <a:rPr lang="en-US" sz="3200" err="1"/>
              <a:t>PoS</a:t>
            </a:r>
            <a:r>
              <a:rPr lang="en-US" sz="3200"/>
              <a:t> do different people use?)</a:t>
            </a:r>
          </a:p>
          <a:p>
            <a:pPr lvl="1"/>
            <a:r>
              <a:rPr lang="en-US" sz="1400"/>
              <a:t>Rangel, Francisco, and Paolo Rosso. "On the impact of emotions on author profiling." </a:t>
            </a:r>
            <a:r>
              <a:rPr lang="en-US" sz="1400" i="1"/>
              <a:t>Information processing &amp; management</a:t>
            </a:r>
            <a:r>
              <a:rPr lang="en-US" sz="1400"/>
              <a:t> 52.1 (2016): 73-92.</a:t>
            </a:r>
            <a:endParaRPr lang="en-US" sz="2000"/>
          </a:p>
        </p:txBody>
      </p:sp>
      <p:sp>
        <p:nvSpPr>
          <p:cNvPr id="3" name="Title 2">
            <a:extLst>
              <a:ext uri="{FF2B5EF4-FFF2-40B4-BE49-F238E27FC236}">
                <a16:creationId xmlns:a16="http://schemas.microsoft.com/office/drawing/2014/main" id="{8F3BDD4C-C049-4A78-990C-3286F1AFEF99}"/>
              </a:ext>
            </a:extLst>
          </p:cNvPr>
          <p:cNvSpPr>
            <a:spLocks noGrp="1"/>
          </p:cNvSpPr>
          <p:nvPr>
            <p:ph type="title"/>
          </p:nvPr>
        </p:nvSpPr>
        <p:spPr/>
        <p:txBody>
          <a:bodyPr/>
          <a:lstStyle/>
          <a:p>
            <a:r>
              <a:rPr lang="en-US"/>
              <a:t>Sample uses of </a:t>
            </a:r>
            <a:r>
              <a:rPr lang="en-US" err="1"/>
              <a:t>PoS</a:t>
            </a:r>
            <a:r>
              <a:rPr lang="en-US"/>
              <a:t> Tagging</a:t>
            </a:r>
          </a:p>
        </p:txBody>
      </p:sp>
      <p:sp>
        <p:nvSpPr>
          <p:cNvPr id="2" name="Slide Number Placeholder 2">
            <a:extLst>
              <a:ext uri="{FF2B5EF4-FFF2-40B4-BE49-F238E27FC236}">
                <a16:creationId xmlns:a16="http://schemas.microsoft.com/office/drawing/2014/main" id="{0DC7AAA5-68EB-8E7B-515A-CE031E8A65D0}"/>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84</a:t>
            </a:fld>
            <a:endParaRPr lang="en-US" sz="2000" b="1">
              <a:solidFill>
                <a:schemeClr val="tx2">
                  <a:alpha val="78000"/>
                </a:schemeClr>
              </a:solidFill>
            </a:endParaRPr>
          </a:p>
        </p:txBody>
      </p:sp>
    </p:spTree>
    <p:extLst>
      <p:ext uri="{BB962C8B-B14F-4D97-AF65-F5344CB8AC3E}">
        <p14:creationId xmlns:p14="http://schemas.microsoft.com/office/powerpoint/2010/main" val="406074284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B6968-D4EE-4BD4-924F-EB2AC51A809D}"/>
              </a:ext>
            </a:extLst>
          </p:cNvPr>
          <p:cNvSpPr>
            <a:spLocks noGrp="1"/>
          </p:cNvSpPr>
          <p:nvPr>
            <p:ph type="body" sz="quarter" idx="10"/>
          </p:nvPr>
        </p:nvSpPr>
        <p:spPr>
          <a:xfrm>
            <a:off x="838200" y="1850080"/>
            <a:ext cx="8605966" cy="4037670"/>
          </a:xfrm>
        </p:spPr>
        <p:txBody>
          <a:bodyPr/>
          <a:lstStyle/>
          <a:p>
            <a:r>
              <a:rPr lang="en-US"/>
              <a:t>Also Named Entity Recognition (NER)</a:t>
            </a:r>
          </a:p>
          <a:p>
            <a:endParaRPr lang="en-US"/>
          </a:p>
          <a:p>
            <a:r>
              <a:rPr lang="en-US"/>
              <a:t>Identify words or phrases within a sentence that refer to a named entity (person, place, time, etc.)</a:t>
            </a:r>
          </a:p>
          <a:p>
            <a:endParaRPr lang="en-US"/>
          </a:p>
          <a:p>
            <a:endParaRPr lang="en-US"/>
          </a:p>
        </p:txBody>
      </p:sp>
      <p:sp>
        <p:nvSpPr>
          <p:cNvPr id="3" name="Title 2">
            <a:extLst>
              <a:ext uri="{FF2B5EF4-FFF2-40B4-BE49-F238E27FC236}">
                <a16:creationId xmlns:a16="http://schemas.microsoft.com/office/drawing/2014/main" id="{746B7FE7-4FA7-4DD7-98A5-2B7CE4190890}"/>
              </a:ext>
            </a:extLst>
          </p:cNvPr>
          <p:cNvSpPr>
            <a:spLocks noGrp="1"/>
          </p:cNvSpPr>
          <p:nvPr>
            <p:ph type="title"/>
          </p:nvPr>
        </p:nvSpPr>
        <p:spPr/>
        <p:txBody>
          <a:bodyPr/>
          <a:lstStyle/>
          <a:p>
            <a:r>
              <a:rPr lang="en-US"/>
              <a:t>Named Entity Extraction</a:t>
            </a:r>
          </a:p>
        </p:txBody>
      </p:sp>
      <p:sp>
        <p:nvSpPr>
          <p:cNvPr id="4" name="Slide Number Placeholder 2">
            <a:extLst>
              <a:ext uri="{FF2B5EF4-FFF2-40B4-BE49-F238E27FC236}">
                <a16:creationId xmlns:a16="http://schemas.microsoft.com/office/drawing/2014/main" id="{B6D0FA9C-F29A-09C0-10A5-4225F7CC7A89}"/>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85</a:t>
            </a:fld>
            <a:endParaRPr lang="en-US" sz="2000" b="1">
              <a:solidFill>
                <a:schemeClr val="tx2">
                  <a:alpha val="78000"/>
                </a:schemeClr>
              </a:solidFill>
            </a:endParaRPr>
          </a:p>
        </p:txBody>
      </p:sp>
    </p:spTree>
    <p:extLst>
      <p:ext uri="{BB962C8B-B14F-4D97-AF65-F5344CB8AC3E}">
        <p14:creationId xmlns:p14="http://schemas.microsoft.com/office/powerpoint/2010/main" val="106620321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AD9EC5-49A3-49F2-BA12-BAA7841FEC76}"/>
              </a:ext>
            </a:extLst>
          </p:cNvPr>
          <p:cNvSpPr>
            <a:spLocks noGrp="1"/>
          </p:cNvSpPr>
          <p:nvPr>
            <p:ph type="body" sz="quarter" idx="10"/>
          </p:nvPr>
        </p:nvSpPr>
        <p:spPr>
          <a:xfrm>
            <a:off x="923885" y="1716116"/>
            <a:ext cx="8605966" cy="526939"/>
          </a:xfrm>
        </p:spPr>
        <p:txBody>
          <a:bodyPr/>
          <a:lstStyle/>
          <a:p>
            <a:pPr marL="0" indent="0">
              <a:buNone/>
            </a:pPr>
            <a:r>
              <a:rPr lang="en-US" sz="3138"/>
              <a:t>“I bought cheerios at Starbucks with Clinton”</a:t>
            </a:r>
          </a:p>
        </p:txBody>
      </p:sp>
      <p:sp>
        <p:nvSpPr>
          <p:cNvPr id="3" name="Title 2">
            <a:extLst>
              <a:ext uri="{FF2B5EF4-FFF2-40B4-BE49-F238E27FC236}">
                <a16:creationId xmlns:a16="http://schemas.microsoft.com/office/drawing/2014/main" id="{D7960FC3-8AF4-448E-B728-617CFD5738E2}"/>
              </a:ext>
            </a:extLst>
          </p:cNvPr>
          <p:cNvSpPr>
            <a:spLocks noGrp="1"/>
          </p:cNvSpPr>
          <p:nvPr>
            <p:ph type="title"/>
          </p:nvPr>
        </p:nvSpPr>
        <p:spPr/>
        <p:txBody>
          <a:bodyPr/>
          <a:lstStyle/>
          <a:p>
            <a:r>
              <a:rPr lang="en-US"/>
              <a:t>Example</a:t>
            </a:r>
          </a:p>
        </p:txBody>
      </p:sp>
      <p:pic>
        <p:nvPicPr>
          <p:cNvPr id="4" name="Picture 3">
            <a:extLst>
              <a:ext uri="{FF2B5EF4-FFF2-40B4-BE49-F238E27FC236}">
                <a16:creationId xmlns:a16="http://schemas.microsoft.com/office/drawing/2014/main" id="{C031DBBF-429B-426D-A5E4-0B831602F817}"/>
              </a:ext>
            </a:extLst>
          </p:cNvPr>
          <p:cNvPicPr>
            <a:picLocks noChangeAspect="1"/>
          </p:cNvPicPr>
          <p:nvPr/>
        </p:nvPicPr>
        <p:blipFill>
          <a:blip r:embed="rId2"/>
          <a:stretch>
            <a:fillRect/>
          </a:stretch>
        </p:blipFill>
        <p:spPr>
          <a:xfrm>
            <a:off x="923885" y="2534155"/>
            <a:ext cx="7599711" cy="2994549"/>
          </a:xfrm>
          <a:prstGeom prst="rect">
            <a:avLst/>
          </a:prstGeom>
        </p:spPr>
      </p:pic>
      <p:sp>
        <p:nvSpPr>
          <p:cNvPr id="5" name="Rectangle 4">
            <a:extLst>
              <a:ext uri="{FF2B5EF4-FFF2-40B4-BE49-F238E27FC236}">
                <a16:creationId xmlns:a16="http://schemas.microsoft.com/office/drawing/2014/main" id="{B020988B-E04D-4295-9AD5-AF2ED590DF7E}"/>
              </a:ext>
            </a:extLst>
          </p:cNvPr>
          <p:cNvSpPr/>
          <p:nvPr/>
        </p:nvSpPr>
        <p:spPr>
          <a:xfrm>
            <a:off x="1986804" y="5819805"/>
            <a:ext cx="7770117" cy="362123"/>
          </a:xfrm>
          <a:prstGeom prst="rect">
            <a:avLst/>
          </a:prstGeom>
        </p:spPr>
        <p:txBody>
          <a:bodyPr wrap="square">
            <a:spAutoFit/>
          </a:bodyPr>
          <a:lstStyle/>
          <a:p>
            <a:r>
              <a:rPr lang="en-US" sz="1765"/>
              <a:t>https://dandelion.eu/semantic-text/entity-extraction-demo</a:t>
            </a:r>
          </a:p>
        </p:txBody>
      </p:sp>
      <p:sp>
        <p:nvSpPr>
          <p:cNvPr id="6" name="Slide Number Placeholder 2">
            <a:extLst>
              <a:ext uri="{FF2B5EF4-FFF2-40B4-BE49-F238E27FC236}">
                <a16:creationId xmlns:a16="http://schemas.microsoft.com/office/drawing/2014/main" id="{4235F1FC-D979-C6C7-E7E2-D9A5E4F6CC55}"/>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86</a:t>
            </a:fld>
            <a:endParaRPr lang="en-US" sz="2000" b="1">
              <a:solidFill>
                <a:schemeClr val="tx2">
                  <a:alpha val="78000"/>
                </a:schemeClr>
              </a:solidFill>
            </a:endParaRPr>
          </a:p>
        </p:txBody>
      </p:sp>
    </p:spTree>
    <p:extLst>
      <p:ext uri="{BB962C8B-B14F-4D97-AF65-F5344CB8AC3E}">
        <p14:creationId xmlns:p14="http://schemas.microsoft.com/office/powerpoint/2010/main" val="1663568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637086-7D80-4AC6-AD7B-C8EF6A2B73AE}"/>
              </a:ext>
            </a:extLst>
          </p:cNvPr>
          <p:cNvSpPr>
            <a:spLocks noGrp="1"/>
          </p:cNvSpPr>
          <p:nvPr>
            <p:ph type="body" sz="quarter" idx="10"/>
          </p:nvPr>
        </p:nvSpPr>
        <p:spPr>
          <a:xfrm>
            <a:off x="838200" y="1690688"/>
            <a:ext cx="8605966" cy="3206968"/>
          </a:xfrm>
        </p:spPr>
        <p:txBody>
          <a:bodyPr/>
          <a:lstStyle/>
          <a:p>
            <a:endParaRPr lang="en-US"/>
          </a:p>
          <a:p>
            <a:r>
              <a:rPr lang="en-US"/>
              <a:t>As a feature for deception detection</a:t>
            </a:r>
          </a:p>
          <a:p>
            <a:pPr lvl="1"/>
            <a:r>
              <a:rPr lang="en-US" sz="1765"/>
              <a:t>Kleinberg, B., </a:t>
            </a:r>
            <a:r>
              <a:rPr lang="en-US" sz="1765" err="1"/>
              <a:t>Mozes</a:t>
            </a:r>
            <a:r>
              <a:rPr lang="en-US" sz="1765"/>
              <a:t>, M., </a:t>
            </a:r>
            <a:r>
              <a:rPr lang="en-US" sz="1765" err="1"/>
              <a:t>Arntz</a:t>
            </a:r>
            <a:r>
              <a:rPr lang="en-US" sz="1765"/>
              <a:t>, A., &amp; </a:t>
            </a:r>
            <a:r>
              <a:rPr lang="en-US" sz="1765" err="1"/>
              <a:t>Verschuere</a:t>
            </a:r>
            <a:r>
              <a:rPr lang="en-US" sz="1765"/>
              <a:t>, B. (2018). Using named entities for computer‐automated verbal deception detection. </a:t>
            </a:r>
            <a:r>
              <a:rPr lang="en-US" sz="1765" i="1"/>
              <a:t>Journal of forensic sciences</a:t>
            </a:r>
            <a:r>
              <a:rPr lang="en-US" sz="1765"/>
              <a:t>, </a:t>
            </a:r>
            <a:r>
              <a:rPr lang="en-US" sz="1765" i="1"/>
              <a:t>63</a:t>
            </a:r>
            <a:r>
              <a:rPr lang="en-US" sz="1765"/>
              <a:t>(3), 714-723.</a:t>
            </a:r>
          </a:p>
          <a:p>
            <a:pPr lvl="1"/>
            <a:r>
              <a:rPr lang="en-US" sz="1961"/>
              <a:t>“(i) truth tellers provide accounts that are richer in detail, (ii) contain more contextual references (specific persons, locations, and times), and (iii) deceivers tend to withhold potentially checkable information.”</a:t>
            </a:r>
            <a:r>
              <a:rPr lang="en-US"/>
              <a:t> </a:t>
            </a:r>
          </a:p>
        </p:txBody>
      </p:sp>
      <p:sp>
        <p:nvSpPr>
          <p:cNvPr id="3" name="Title 2">
            <a:extLst>
              <a:ext uri="{FF2B5EF4-FFF2-40B4-BE49-F238E27FC236}">
                <a16:creationId xmlns:a16="http://schemas.microsoft.com/office/drawing/2014/main" id="{7F752535-C67C-44FB-90CB-AEC48E241BFA}"/>
              </a:ext>
            </a:extLst>
          </p:cNvPr>
          <p:cNvSpPr>
            <a:spLocks noGrp="1"/>
          </p:cNvSpPr>
          <p:nvPr>
            <p:ph type="title"/>
          </p:nvPr>
        </p:nvSpPr>
        <p:spPr/>
        <p:txBody>
          <a:bodyPr/>
          <a:lstStyle/>
          <a:p>
            <a:r>
              <a:rPr lang="en-US"/>
              <a:t>Sample uses of NEE</a:t>
            </a:r>
          </a:p>
        </p:txBody>
      </p:sp>
      <p:sp>
        <p:nvSpPr>
          <p:cNvPr id="4" name="Slide Number Placeholder 2">
            <a:extLst>
              <a:ext uri="{FF2B5EF4-FFF2-40B4-BE49-F238E27FC236}">
                <a16:creationId xmlns:a16="http://schemas.microsoft.com/office/drawing/2014/main" id="{8195DA47-0C0B-5039-9EB3-2F47E2B561B4}"/>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87</a:t>
            </a:fld>
            <a:endParaRPr lang="en-US" sz="2000" b="1">
              <a:solidFill>
                <a:schemeClr val="tx2">
                  <a:alpha val="78000"/>
                </a:schemeClr>
              </a:solidFill>
            </a:endParaRPr>
          </a:p>
        </p:txBody>
      </p:sp>
    </p:spTree>
    <p:extLst>
      <p:ext uri="{BB962C8B-B14F-4D97-AF65-F5344CB8AC3E}">
        <p14:creationId xmlns:p14="http://schemas.microsoft.com/office/powerpoint/2010/main" val="196932216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86601-20A9-0C52-FF61-98BCC6E4801C}"/>
              </a:ext>
            </a:extLst>
          </p:cNvPr>
          <p:cNvSpPr>
            <a:spLocks noGrp="1"/>
          </p:cNvSpPr>
          <p:nvPr>
            <p:ph type="body" sz="quarter" idx="10"/>
          </p:nvPr>
        </p:nvSpPr>
        <p:spPr>
          <a:xfrm>
            <a:off x="359016" y="1922507"/>
            <a:ext cx="11473969" cy="4193712"/>
          </a:xfrm>
        </p:spPr>
        <p:txBody>
          <a:bodyPr/>
          <a:lstStyle/>
          <a:p>
            <a:r>
              <a:rPr lang="en-US"/>
              <a:t>Tokenization: Covert text to words</a:t>
            </a:r>
          </a:p>
          <a:p>
            <a:r>
              <a:rPr lang="en-US"/>
              <a:t>Remove unnecessary:</a:t>
            </a:r>
          </a:p>
          <a:p>
            <a:pPr lvl="1"/>
            <a:r>
              <a:rPr lang="en-US"/>
              <a:t>Punctuation</a:t>
            </a:r>
          </a:p>
          <a:p>
            <a:pPr lvl="1"/>
            <a:r>
              <a:rPr lang="en-US"/>
              <a:t>Tags</a:t>
            </a:r>
          </a:p>
          <a:p>
            <a:pPr lvl="1"/>
            <a:r>
              <a:rPr lang="en-US" err="1"/>
              <a:t>Stopwords</a:t>
            </a:r>
            <a:endParaRPr lang="en-US"/>
          </a:p>
          <a:p>
            <a:r>
              <a:rPr lang="en-US"/>
              <a:t>Lemmatization</a:t>
            </a:r>
          </a:p>
          <a:p>
            <a:endParaRPr lang="en-US"/>
          </a:p>
          <a:p>
            <a:pPr marL="0" indent="0">
              <a:buNone/>
            </a:pPr>
            <a:r>
              <a:rPr lang="en-US" sz="3200"/>
              <a:t>I recommend using the NLTK library for these purposes.</a:t>
            </a:r>
          </a:p>
        </p:txBody>
      </p:sp>
      <p:sp>
        <p:nvSpPr>
          <p:cNvPr id="3" name="Title 2">
            <a:extLst>
              <a:ext uri="{FF2B5EF4-FFF2-40B4-BE49-F238E27FC236}">
                <a16:creationId xmlns:a16="http://schemas.microsoft.com/office/drawing/2014/main" id="{63BDC569-64A1-C084-5B13-B77B3C4440AE}"/>
              </a:ext>
            </a:extLst>
          </p:cNvPr>
          <p:cNvSpPr>
            <a:spLocks noGrp="1"/>
          </p:cNvSpPr>
          <p:nvPr>
            <p:ph type="title"/>
          </p:nvPr>
        </p:nvSpPr>
        <p:spPr/>
        <p:txBody>
          <a:bodyPr/>
          <a:lstStyle/>
          <a:p>
            <a:r>
              <a:rPr lang="en-US"/>
              <a:t>Things to consider in practice</a:t>
            </a:r>
            <a:endParaRPr lang="en-IL"/>
          </a:p>
        </p:txBody>
      </p:sp>
      <p:sp>
        <p:nvSpPr>
          <p:cNvPr id="4" name="Slide Number Placeholder 2">
            <a:extLst>
              <a:ext uri="{FF2B5EF4-FFF2-40B4-BE49-F238E27FC236}">
                <a16:creationId xmlns:a16="http://schemas.microsoft.com/office/drawing/2014/main" id="{C4D67926-7667-2522-EE44-4A83C2ECA32C}"/>
              </a:ext>
            </a:extLst>
          </p:cNvPr>
          <p:cNvSpPr txBox="1">
            <a:spLocks/>
          </p:cNvSpPr>
          <p:nvPr/>
        </p:nvSpPr>
        <p:spPr>
          <a:xfrm>
            <a:off x="11353801" y="6333066"/>
            <a:ext cx="605194" cy="524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58A7CE-F400-7B46-9E16-10D36E8C32FD}" type="slidenum">
              <a:rPr lang="en-US" sz="2000" b="1" smtClean="0">
                <a:solidFill>
                  <a:schemeClr val="tx2">
                    <a:alpha val="78000"/>
                  </a:schemeClr>
                </a:solidFill>
              </a:rPr>
              <a:pPr algn="ctr"/>
              <a:t>88</a:t>
            </a:fld>
            <a:endParaRPr lang="en-US" sz="2000" b="1">
              <a:solidFill>
                <a:schemeClr val="tx2">
                  <a:alpha val="78000"/>
                </a:schemeClr>
              </a:solidFill>
            </a:endParaRPr>
          </a:p>
        </p:txBody>
      </p:sp>
    </p:spTree>
    <p:extLst>
      <p:ext uri="{BB962C8B-B14F-4D97-AF65-F5344CB8AC3E}">
        <p14:creationId xmlns:p14="http://schemas.microsoft.com/office/powerpoint/2010/main" val="255129523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99582D-634C-2BE1-EEB1-E672A3757136}"/>
              </a:ext>
            </a:extLst>
          </p:cNvPr>
          <p:cNvSpPr>
            <a:spLocks noGrp="1"/>
          </p:cNvSpPr>
          <p:nvPr>
            <p:ph type="title"/>
          </p:nvPr>
        </p:nvSpPr>
        <p:spPr/>
        <p:txBody>
          <a:bodyPr/>
          <a:lstStyle/>
          <a:p>
            <a:r>
              <a:rPr lang="en-US"/>
              <a:t>Modeling complex attributes with LLMs</a:t>
            </a:r>
            <a:endParaRPr lang="en-IL"/>
          </a:p>
        </p:txBody>
      </p:sp>
      <p:sp>
        <p:nvSpPr>
          <p:cNvPr id="5" name="Content Placeholder 4">
            <a:extLst>
              <a:ext uri="{FF2B5EF4-FFF2-40B4-BE49-F238E27FC236}">
                <a16:creationId xmlns:a16="http://schemas.microsoft.com/office/drawing/2014/main" id="{F09616DA-4805-0AC0-1D91-8DC9D783949A}"/>
              </a:ext>
            </a:extLst>
          </p:cNvPr>
          <p:cNvSpPr>
            <a:spLocks noGrp="1"/>
          </p:cNvSpPr>
          <p:nvPr>
            <p:ph idx="1"/>
          </p:nvPr>
        </p:nvSpPr>
        <p:spPr/>
        <p:txBody>
          <a:bodyPr/>
          <a:lstStyle/>
          <a:p>
            <a:r>
              <a:rPr lang="en-US"/>
              <a:t>We use LLMs (e.g., ChatGPT) to calculate complex attributes from text</a:t>
            </a:r>
          </a:p>
          <a:p>
            <a:r>
              <a:rPr lang="en-US"/>
              <a:t>Examples:</a:t>
            </a:r>
          </a:p>
          <a:p>
            <a:pPr lvl="1"/>
            <a:r>
              <a:rPr lang="en-US"/>
              <a:t>Does the writer of this post describe a stroke event they experienced?</a:t>
            </a:r>
          </a:p>
          <a:p>
            <a:pPr lvl="1"/>
            <a:r>
              <a:rPr lang="en-US"/>
              <a:t>How likely is the writer of this post to vaccinate his children, on a scale of 1-5, where 1 indicates highly unlikely and 5 highly likely</a:t>
            </a:r>
          </a:p>
          <a:p>
            <a:r>
              <a:rPr lang="en-US"/>
              <a:t>Need to test if the LLM reaches similar labels to those of humans</a:t>
            </a:r>
          </a:p>
          <a:p>
            <a:r>
              <a:rPr lang="en-US"/>
              <a:t>Once a reasonably large dataset has been labeled it is possible to train a simpler model to predict the LLM labels</a:t>
            </a:r>
            <a:endParaRPr lang="en-IL"/>
          </a:p>
        </p:txBody>
      </p:sp>
    </p:spTree>
    <p:extLst>
      <p:ext uri="{BB962C8B-B14F-4D97-AF65-F5344CB8AC3E}">
        <p14:creationId xmlns:p14="http://schemas.microsoft.com/office/powerpoint/2010/main" val="612333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67E7A-E910-382E-6C4B-47B8E9EA46BA}"/>
              </a:ext>
            </a:extLst>
          </p:cNvPr>
          <p:cNvSpPr>
            <a:spLocks noGrp="1"/>
          </p:cNvSpPr>
          <p:nvPr>
            <p:ph type="title"/>
          </p:nvPr>
        </p:nvSpPr>
        <p:spPr/>
        <p:txBody>
          <a:bodyPr/>
          <a:lstStyle/>
          <a:p>
            <a:r>
              <a:rPr lang="en-US"/>
              <a:t>Aggregate data: Google Trends</a:t>
            </a:r>
            <a:endParaRPr lang="en-IL"/>
          </a:p>
        </p:txBody>
      </p:sp>
      <p:sp>
        <p:nvSpPr>
          <p:cNvPr id="3" name="Content Placeholder 2">
            <a:extLst>
              <a:ext uri="{FF2B5EF4-FFF2-40B4-BE49-F238E27FC236}">
                <a16:creationId xmlns:a16="http://schemas.microsoft.com/office/drawing/2014/main" id="{267027A5-8151-0D5C-0CC0-FF4A5B2DD4D3}"/>
              </a:ext>
            </a:extLst>
          </p:cNvPr>
          <p:cNvSpPr>
            <a:spLocks noGrp="1"/>
          </p:cNvSpPr>
          <p:nvPr>
            <p:ph idx="1"/>
          </p:nvPr>
        </p:nvSpPr>
        <p:spPr/>
        <p:txBody>
          <a:bodyPr vert="horz" lIns="91440" tIns="45720" rIns="91440" bIns="45720" rtlCol="0" anchor="t">
            <a:normAutofit/>
          </a:bodyPr>
          <a:lstStyle/>
          <a:p>
            <a:r>
              <a:rPr lang="en-US"/>
              <a:t>A service for exploring aggregate search volume on Google</a:t>
            </a:r>
          </a:p>
          <a:p>
            <a:pPr lvl="1">
              <a:buFont typeface="Courier New" panose="020B0604020202020204" pitchFamily="34" charset="0"/>
              <a:buChar char="o"/>
            </a:pPr>
            <a:r>
              <a:rPr lang="en-US">
                <a:ea typeface="+mn-lt"/>
                <a:cs typeface="+mn-lt"/>
              </a:rPr>
              <a:t>https://trends.google.com/trends/</a:t>
            </a:r>
            <a:endParaRPr lang="en-US">
              <a:ea typeface="Calibri"/>
              <a:cs typeface="Calibri"/>
            </a:endParaRPr>
          </a:p>
        </p:txBody>
      </p:sp>
      <p:pic>
        <p:nvPicPr>
          <p:cNvPr id="5" name="Picture 4">
            <a:extLst>
              <a:ext uri="{FF2B5EF4-FFF2-40B4-BE49-F238E27FC236}">
                <a16:creationId xmlns:a16="http://schemas.microsoft.com/office/drawing/2014/main" id="{5070EBEC-8585-501E-859B-89F1C6657113}"/>
              </a:ext>
            </a:extLst>
          </p:cNvPr>
          <p:cNvPicPr>
            <a:picLocks noChangeAspect="1"/>
          </p:cNvPicPr>
          <p:nvPr/>
        </p:nvPicPr>
        <p:blipFill>
          <a:blip r:embed="rId2"/>
          <a:stretch>
            <a:fillRect/>
          </a:stretch>
        </p:blipFill>
        <p:spPr>
          <a:xfrm>
            <a:off x="4939797" y="3826932"/>
            <a:ext cx="6549469" cy="22011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22240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57C4E-B52A-4B2B-89E9-D537DA311EA9}"/>
              </a:ext>
            </a:extLst>
          </p:cNvPr>
          <p:cNvSpPr>
            <a:spLocks noGrp="1"/>
          </p:cNvSpPr>
          <p:nvPr>
            <p:ph type="title"/>
          </p:nvPr>
        </p:nvSpPr>
        <p:spPr/>
        <p:txBody>
          <a:bodyPr/>
          <a:lstStyle/>
          <a:p>
            <a:r>
              <a:rPr lang="en-US"/>
              <a:t>Tracking scarlet fever using internet data</a:t>
            </a:r>
            <a:endParaRPr lang="en-IL"/>
          </a:p>
        </p:txBody>
      </p:sp>
      <p:sp>
        <p:nvSpPr>
          <p:cNvPr id="5" name="Text Placeholder 4">
            <a:extLst>
              <a:ext uri="{FF2B5EF4-FFF2-40B4-BE49-F238E27FC236}">
                <a16:creationId xmlns:a16="http://schemas.microsoft.com/office/drawing/2014/main" id="{6BB8F4B9-4F85-E52D-5357-FD55481D47DC}"/>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5039847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64AAF2-432D-CC30-2EEF-0D22F8FEAE8E}"/>
              </a:ext>
            </a:extLst>
          </p:cNvPr>
          <p:cNvSpPr>
            <a:spLocks noGrp="1"/>
          </p:cNvSpPr>
          <p:nvPr>
            <p:ph type="title"/>
          </p:nvPr>
        </p:nvSpPr>
        <p:spPr/>
        <p:txBody>
          <a:bodyPr/>
          <a:lstStyle/>
          <a:p>
            <a:r>
              <a:rPr lang="en-US">
                <a:ea typeface="Calibri Light"/>
                <a:cs typeface="Calibri Light"/>
              </a:rPr>
              <a:t>Worked example</a:t>
            </a:r>
            <a:endParaRPr lang="en-US"/>
          </a:p>
        </p:txBody>
      </p:sp>
      <p:sp>
        <p:nvSpPr>
          <p:cNvPr id="2" name="Text Placeholder 1">
            <a:extLst>
              <a:ext uri="{FF2B5EF4-FFF2-40B4-BE49-F238E27FC236}">
                <a16:creationId xmlns:a16="http://schemas.microsoft.com/office/drawing/2014/main" id="{D23D6362-7EF7-BDED-7720-6AB34B7349D5}"/>
              </a:ext>
            </a:extLst>
          </p:cNvPr>
          <p:cNvSpPr>
            <a:spLocks noGrp="1"/>
          </p:cNvSpPr>
          <p:nvPr>
            <p:ph idx="1"/>
          </p:nvPr>
        </p:nvSpPr>
        <p:spPr>
          <a:xfrm>
            <a:off x="838200" y="1825625"/>
            <a:ext cx="10515600" cy="3177793"/>
          </a:xfrm>
        </p:spPr>
        <p:txBody>
          <a:bodyPr vert="horz" wrap="square" lIns="91440" tIns="45720" rIns="91440" bIns="45720" rtlCol="0" anchor="t">
            <a:spAutoFit/>
          </a:bodyPr>
          <a:lstStyle/>
          <a:p>
            <a:pPr>
              <a:buAutoNum type="arabicPeriod"/>
            </a:pPr>
            <a:r>
              <a:rPr lang="en-US" sz="3500">
                <a:ea typeface="Calibri"/>
                <a:cs typeface="Calibri"/>
              </a:rPr>
              <a:t>Can we estimate the prevalence of scarlet fever from Web searches?</a:t>
            </a:r>
          </a:p>
          <a:p>
            <a:pPr>
              <a:buAutoNum type="arabicPeriod"/>
            </a:pPr>
            <a:endParaRPr lang="en-US"/>
          </a:p>
          <a:p>
            <a:pPr marL="514350" indent="-514350">
              <a:buAutoNum type="arabicPeriod"/>
            </a:pPr>
            <a:r>
              <a:rPr lang="en-US" sz="3500">
                <a:ea typeface="Calibri"/>
                <a:cs typeface="Calibri"/>
              </a:rPr>
              <a:t>Data: </a:t>
            </a:r>
          </a:p>
          <a:p>
            <a:pPr marL="971550" lvl="1" indent="-514350">
              <a:buFont typeface="+mj-lt"/>
              <a:buAutoNum type="alphaLcPeriod"/>
            </a:pPr>
            <a:r>
              <a:rPr lang="en-US" sz="3100">
                <a:ea typeface="Calibri"/>
                <a:cs typeface="Calibri"/>
              </a:rPr>
              <a:t>Ground truth: Case reports from NOIDs</a:t>
            </a:r>
          </a:p>
          <a:p>
            <a:pPr marL="971550" lvl="1" indent="-514350">
              <a:buFont typeface="+mj-lt"/>
              <a:buAutoNum type="alphaLcPeriod"/>
            </a:pPr>
            <a:r>
              <a:rPr lang="en-US" sz="3100">
                <a:ea typeface="Calibri"/>
                <a:cs typeface="Calibri"/>
              </a:rPr>
              <a:t>Independent variables: Google Trends, GDELT</a:t>
            </a:r>
          </a:p>
        </p:txBody>
      </p:sp>
    </p:spTree>
    <p:extLst>
      <p:ext uri="{BB962C8B-B14F-4D97-AF65-F5344CB8AC3E}">
        <p14:creationId xmlns:p14="http://schemas.microsoft.com/office/powerpoint/2010/main" val="15409581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0D92F-1081-B4EB-04F1-971D692EF560}"/>
              </a:ext>
            </a:extLst>
          </p:cNvPr>
          <p:cNvSpPr>
            <a:spLocks noGrp="1"/>
          </p:cNvSpPr>
          <p:nvPr>
            <p:ph type="title"/>
          </p:nvPr>
        </p:nvSpPr>
        <p:spPr/>
        <p:txBody>
          <a:bodyPr/>
          <a:lstStyle/>
          <a:p>
            <a:r>
              <a:rPr lang="en-US"/>
              <a:t>Scarlet fever tracking: Google trends</a:t>
            </a:r>
          </a:p>
        </p:txBody>
      </p:sp>
      <p:pic>
        <p:nvPicPr>
          <p:cNvPr id="5" name="Picture 4">
            <a:extLst>
              <a:ext uri="{FF2B5EF4-FFF2-40B4-BE49-F238E27FC236}">
                <a16:creationId xmlns:a16="http://schemas.microsoft.com/office/drawing/2014/main" id="{C8A2EC41-D30B-ECC7-1269-FB32B85BAFF4}"/>
              </a:ext>
            </a:extLst>
          </p:cNvPr>
          <p:cNvPicPr>
            <a:picLocks noChangeAspect="1"/>
          </p:cNvPicPr>
          <p:nvPr/>
        </p:nvPicPr>
        <p:blipFill>
          <a:blip r:embed="rId2"/>
          <a:stretch>
            <a:fillRect/>
          </a:stretch>
        </p:blipFill>
        <p:spPr>
          <a:xfrm>
            <a:off x="2012159" y="1289785"/>
            <a:ext cx="7554037" cy="4515792"/>
          </a:xfrm>
          <a:prstGeom prst="rect">
            <a:avLst/>
          </a:prstGeom>
        </p:spPr>
      </p:pic>
      <p:sp>
        <p:nvSpPr>
          <p:cNvPr id="9" name="TextBox 8">
            <a:extLst>
              <a:ext uri="{FF2B5EF4-FFF2-40B4-BE49-F238E27FC236}">
                <a16:creationId xmlns:a16="http://schemas.microsoft.com/office/drawing/2014/main" id="{BB6B5C4C-5604-9B0E-8ADB-713195DD8D7A}"/>
              </a:ext>
            </a:extLst>
          </p:cNvPr>
          <p:cNvSpPr txBox="1"/>
          <p:nvPr/>
        </p:nvSpPr>
        <p:spPr>
          <a:xfrm>
            <a:off x="2788489" y="5805577"/>
            <a:ext cx="6094562" cy="261610"/>
          </a:xfrm>
          <a:prstGeom prst="rect">
            <a:avLst/>
          </a:prstGeom>
          <a:noFill/>
        </p:spPr>
        <p:txBody>
          <a:bodyPr wrap="square">
            <a:spAutoFit/>
          </a:bodyPr>
          <a:lstStyle/>
          <a:p>
            <a:r>
              <a:rPr lang="en-US" sz="1100">
                <a:hlinkClick r:id="rId3"/>
              </a:rPr>
              <a:t>https://trends.google.com/trends/explore?date=today%205-y&amp;geo=GB&amp;q=%2Fm%2F0mzt3&amp;hl=en</a:t>
            </a:r>
            <a:r>
              <a:rPr lang="en-US" sz="1100"/>
              <a:t> </a:t>
            </a:r>
          </a:p>
        </p:txBody>
      </p:sp>
    </p:spTree>
    <p:extLst>
      <p:ext uri="{BB962C8B-B14F-4D97-AF65-F5344CB8AC3E}">
        <p14:creationId xmlns:p14="http://schemas.microsoft.com/office/powerpoint/2010/main" val="305329396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B76DBE-73E4-99C1-88D7-F3A32BE6F53C}"/>
              </a:ext>
            </a:extLst>
          </p:cNvPr>
          <p:cNvPicPr>
            <a:picLocks noChangeAspect="1"/>
          </p:cNvPicPr>
          <p:nvPr/>
        </p:nvPicPr>
        <p:blipFill>
          <a:blip r:embed="rId2"/>
          <a:stretch>
            <a:fillRect/>
          </a:stretch>
        </p:blipFill>
        <p:spPr>
          <a:xfrm>
            <a:off x="303991" y="1028365"/>
            <a:ext cx="11584017" cy="4801270"/>
          </a:xfrm>
          <a:prstGeom prst="rect">
            <a:avLst/>
          </a:prstGeom>
        </p:spPr>
      </p:pic>
    </p:spTree>
    <p:extLst>
      <p:ext uri="{BB962C8B-B14F-4D97-AF65-F5344CB8AC3E}">
        <p14:creationId xmlns:p14="http://schemas.microsoft.com/office/powerpoint/2010/main" val="41875443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9DA6AE-8016-B504-3DD4-A76A946009AA}"/>
              </a:ext>
            </a:extLst>
          </p:cNvPr>
          <p:cNvPicPr>
            <a:picLocks noChangeAspect="1"/>
          </p:cNvPicPr>
          <p:nvPr/>
        </p:nvPicPr>
        <p:blipFill>
          <a:blip r:embed="rId2"/>
          <a:stretch>
            <a:fillRect/>
          </a:stretch>
        </p:blipFill>
        <p:spPr>
          <a:xfrm>
            <a:off x="446886" y="1028365"/>
            <a:ext cx="11298227" cy="4801270"/>
          </a:xfrm>
          <a:prstGeom prst="rect">
            <a:avLst/>
          </a:prstGeom>
        </p:spPr>
      </p:pic>
    </p:spTree>
    <p:extLst>
      <p:ext uri="{BB962C8B-B14F-4D97-AF65-F5344CB8AC3E}">
        <p14:creationId xmlns:p14="http://schemas.microsoft.com/office/powerpoint/2010/main" val="33577084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3024-E696-1F6F-589D-8D6E9A784F62}"/>
              </a:ext>
            </a:extLst>
          </p:cNvPr>
          <p:cNvSpPr>
            <a:spLocks noGrp="1"/>
          </p:cNvSpPr>
          <p:nvPr>
            <p:ph type="title"/>
          </p:nvPr>
        </p:nvSpPr>
        <p:spPr/>
        <p:txBody>
          <a:bodyPr/>
          <a:lstStyle/>
          <a:p>
            <a:r>
              <a:rPr lang="en-US"/>
              <a:t>Other data for this example</a:t>
            </a:r>
          </a:p>
        </p:txBody>
      </p:sp>
      <p:pic>
        <p:nvPicPr>
          <p:cNvPr id="5" name="Picture 4">
            <a:extLst>
              <a:ext uri="{FF2B5EF4-FFF2-40B4-BE49-F238E27FC236}">
                <a16:creationId xmlns:a16="http://schemas.microsoft.com/office/drawing/2014/main" id="{6A20F77A-6ED8-846A-03BB-39140EC64FCB}"/>
              </a:ext>
            </a:extLst>
          </p:cNvPr>
          <p:cNvPicPr>
            <a:picLocks noChangeAspect="1"/>
          </p:cNvPicPr>
          <p:nvPr/>
        </p:nvPicPr>
        <p:blipFill>
          <a:blip r:embed="rId2"/>
          <a:stretch>
            <a:fillRect/>
          </a:stretch>
        </p:blipFill>
        <p:spPr>
          <a:xfrm>
            <a:off x="971373" y="1523734"/>
            <a:ext cx="4738444" cy="238412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8955ADC-21AC-C3F6-03B8-B85958A4CC11}"/>
              </a:ext>
            </a:extLst>
          </p:cNvPr>
          <p:cNvPicPr>
            <a:picLocks noChangeAspect="1"/>
          </p:cNvPicPr>
          <p:nvPr/>
        </p:nvPicPr>
        <p:blipFill>
          <a:blip r:embed="rId3"/>
          <a:stretch>
            <a:fillRect/>
          </a:stretch>
        </p:blipFill>
        <p:spPr>
          <a:xfrm>
            <a:off x="6722817" y="2974576"/>
            <a:ext cx="4715164" cy="27956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54265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DD79FE47-41BD-3B74-8B5E-8ECF09D18E8C}"/>
              </a:ext>
            </a:extLst>
          </p:cNvPr>
          <p:cNvGraphicFramePr>
            <a:graphicFrameLocks/>
          </p:cNvGraphicFramePr>
          <p:nvPr/>
        </p:nvGraphicFramePr>
        <p:xfrm>
          <a:off x="655320" y="716682"/>
          <a:ext cx="5514774" cy="3499184"/>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56516087-8BDE-18A1-AC1F-F243E97583F4}"/>
              </a:ext>
            </a:extLst>
          </p:cNvPr>
          <p:cNvPicPr>
            <a:picLocks noChangeAspect="1"/>
          </p:cNvPicPr>
          <p:nvPr/>
        </p:nvPicPr>
        <p:blipFill>
          <a:blip r:embed="rId3"/>
          <a:stretch>
            <a:fillRect/>
          </a:stretch>
        </p:blipFill>
        <p:spPr>
          <a:xfrm>
            <a:off x="7185804" y="3038572"/>
            <a:ext cx="4220756" cy="2803098"/>
          </a:xfrm>
          <a:prstGeom prst="rect">
            <a:avLst/>
          </a:prstGeom>
        </p:spPr>
      </p:pic>
    </p:spTree>
    <p:extLst>
      <p:ext uri="{BB962C8B-B14F-4D97-AF65-F5344CB8AC3E}">
        <p14:creationId xmlns:p14="http://schemas.microsoft.com/office/powerpoint/2010/main" val="30946790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DFE6-6A35-61AF-BD83-F1D62D2E1A6F}"/>
              </a:ext>
            </a:extLst>
          </p:cNvPr>
          <p:cNvSpPr>
            <a:spLocks noGrp="1"/>
          </p:cNvSpPr>
          <p:nvPr>
            <p:ph type="title"/>
          </p:nvPr>
        </p:nvSpPr>
        <p:spPr/>
        <p:txBody>
          <a:bodyPr/>
          <a:lstStyle/>
          <a:p>
            <a:r>
              <a:rPr lang="en-US"/>
              <a:t>Other query topics</a:t>
            </a:r>
          </a:p>
        </p:txBody>
      </p:sp>
      <p:sp>
        <p:nvSpPr>
          <p:cNvPr id="3" name="Content Placeholder 2">
            <a:extLst>
              <a:ext uri="{FF2B5EF4-FFF2-40B4-BE49-F238E27FC236}">
                <a16:creationId xmlns:a16="http://schemas.microsoft.com/office/drawing/2014/main" id="{25B71D61-721C-C193-1F53-05C4A10F881D}"/>
              </a:ext>
            </a:extLst>
          </p:cNvPr>
          <p:cNvSpPr>
            <a:spLocks noGrp="1"/>
          </p:cNvSpPr>
          <p:nvPr>
            <p:ph idx="1"/>
          </p:nvPr>
        </p:nvSpPr>
        <p:spPr/>
        <p:txBody>
          <a:bodyPr/>
          <a:lstStyle/>
          <a:p>
            <a:pPr marL="0" indent="0">
              <a:buNone/>
            </a:pPr>
            <a:r>
              <a:rPr lang="en-US"/>
              <a:t>Identified as related by Google Trends:</a:t>
            </a:r>
          </a:p>
          <a:p>
            <a:r>
              <a:rPr lang="en-US"/>
              <a:t>“antibiotics” topic</a:t>
            </a:r>
          </a:p>
          <a:p>
            <a:r>
              <a:rPr lang="en-US"/>
              <a:t>“red rash” topic</a:t>
            </a:r>
          </a:p>
          <a:p>
            <a:r>
              <a:rPr lang="en-US"/>
              <a:t>“viral rash” topic</a:t>
            </a:r>
          </a:p>
          <a:p>
            <a:r>
              <a:rPr lang="en-US"/>
              <a:t>“Calpol” topic</a:t>
            </a:r>
          </a:p>
          <a:p>
            <a:r>
              <a:rPr lang="en-US"/>
              <a:t>“white tongue” topic</a:t>
            </a:r>
          </a:p>
          <a:p>
            <a:r>
              <a:rPr lang="en-US"/>
              <a:t>“strep a symptoms” query</a:t>
            </a:r>
          </a:p>
          <a:p>
            <a:endParaRPr lang="en-US"/>
          </a:p>
        </p:txBody>
      </p:sp>
    </p:spTree>
    <p:extLst>
      <p:ext uri="{BB962C8B-B14F-4D97-AF65-F5344CB8AC3E}">
        <p14:creationId xmlns:p14="http://schemas.microsoft.com/office/powerpoint/2010/main" val="3941205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3320B-7857-BAFB-85C2-9FAACB4E63C7}"/>
              </a:ext>
            </a:extLst>
          </p:cNvPr>
          <p:cNvSpPr>
            <a:spLocks noGrp="1"/>
          </p:cNvSpPr>
          <p:nvPr>
            <p:ph type="title"/>
          </p:nvPr>
        </p:nvSpPr>
        <p:spPr/>
        <p:txBody>
          <a:bodyPr/>
          <a:lstStyle/>
          <a:p>
            <a:r>
              <a:rPr lang="en-US"/>
              <a:t>Modeling: Predicting case numbers</a:t>
            </a:r>
          </a:p>
        </p:txBody>
      </p:sp>
      <p:pic>
        <p:nvPicPr>
          <p:cNvPr id="5" name="Content Placeholder 4">
            <a:extLst>
              <a:ext uri="{FF2B5EF4-FFF2-40B4-BE49-F238E27FC236}">
                <a16:creationId xmlns:a16="http://schemas.microsoft.com/office/drawing/2014/main" id="{135907F5-07E2-24EC-C7B7-DD5DAB3853F6}"/>
              </a:ext>
            </a:extLst>
          </p:cNvPr>
          <p:cNvPicPr>
            <a:picLocks noGrp="1" noChangeAspect="1"/>
          </p:cNvPicPr>
          <p:nvPr>
            <p:ph idx="1"/>
          </p:nvPr>
        </p:nvPicPr>
        <p:blipFill>
          <a:blip r:embed="rId2"/>
          <a:stretch>
            <a:fillRect/>
          </a:stretch>
        </p:blipFill>
        <p:spPr>
          <a:xfrm>
            <a:off x="2475098" y="1480569"/>
            <a:ext cx="6931253" cy="4351338"/>
          </a:xfrm>
        </p:spPr>
      </p:pic>
    </p:spTree>
    <p:extLst>
      <p:ext uri="{BB962C8B-B14F-4D97-AF65-F5344CB8AC3E}">
        <p14:creationId xmlns:p14="http://schemas.microsoft.com/office/powerpoint/2010/main" val="1923707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95BDF-1843-B71C-31E5-BD213EEFA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B39D4-34CE-5B50-2BD8-7D82F025F5C0}"/>
              </a:ext>
            </a:extLst>
          </p:cNvPr>
          <p:cNvSpPr>
            <a:spLocks noGrp="1"/>
          </p:cNvSpPr>
          <p:nvPr>
            <p:ph type="title"/>
          </p:nvPr>
        </p:nvSpPr>
        <p:spPr/>
        <p:txBody>
          <a:bodyPr/>
          <a:lstStyle/>
          <a:p>
            <a:r>
              <a:rPr lang="en-US"/>
              <a:t>Modeling: Predicting case numbers with training</a:t>
            </a:r>
          </a:p>
        </p:txBody>
      </p:sp>
      <p:sp>
        <p:nvSpPr>
          <p:cNvPr id="4" name="Content Placeholder 3">
            <a:extLst>
              <a:ext uri="{FF2B5EF4-FFF2-40B4-BE49-F238E27FC236}">
                <a16:creationId xmlns:a16="http://schemas.microsoft.com/office/drawing/2014/main" id="{82CE31BE-1E03-1767-FEC1-0962DCC8952D}"/>
              </a:ext>
            </a:extLst>
          </p:cNvPr>
          <p:cNvSpPr>
            <a:spLocks noGrp="1"/>
          </p:cNvSpPr>
          <p:nvPr>
            <p:ph idx="1"/>
          </p:nvPr>
        </p:nvSpPr>
        <p:spPr>
          <a:xfrm>
            <a:off x="838200" y="1825625"/>
            <a:ext cx="9522125" cy="512133"/>
          </a:xfrm>
        </p:spPr>
        <p:txBody>
          <a:bodyPr/>
          <a:lstStyle/>
          <a:p>
            <a:pPr marL="0" indent="0">
              <a:buNone/>
            </a:pPr>
            <a:r>
              <a:rPr lang="en-US"/>
              <a:t>Training period: Up to 2020-2021, Test period: 2022-2023</a:t>
            </a:r>
          </a:p>
        </p:txBody>
      </p:sp>
      <p:pic>
        <p:nvPicPr>
          <p:cNvPr id="7" name="Picture 6">
            <a:extLst>
              <a:ext uri="{FF2B5EF4-FFF2-40B4-BE49-F238E27FC236}">
                <a16:creationId xmlns:a16="http://schemas.microsoft.com/office/drawing/2014/main" id="{68035538-91AF-339F-7750-FDC0889635C2}"/>
              </a:ext>
            </a:extLst>
          </p:cNvPr>
          <p:cNvPicPr>
            <a:picLocks noChangeAspect="1"/>
          </p:cNvPicPr>
          <p:nvPr/>
        </p:nvPicPr>
        <p:blipFill>
          <a:blip r:embed="rId2"/>
          <a:stretch>
            <a:fillRect/>
          </a:stretch>
        </p:blipFill>
        <p:spPr>
          <a:xfrm>
            <a:off x="941732" y="2472695"/>
            <a:ext cx="4908128" cy="3113413"/>
          </a:xfrm>
          <a:prstGeom prst="rect">
            <a:avLst/>
          </a:prstGeom>
        </p:spPr>
      </p:pic>
      <p:pic>
        <p:nvPicPr>
          <p:cNvPr id="9" name="Picture 8">
            <a:extLst>
              <a:ext uri="{FF2B5EF4-FFF2-40B4-BE49-F238E27FC236}">
                <a16:creationId xmlns:a16="http://schemas.microsoft.com/office/drawing/2014/main" id="{3F8C43E3-D059-3FC5-D24B-F046D6FE74E4}"/>
              </a:ext>
            </a:extLst>
          </p:cNvPr>
          <p:cNvPicPr>
            <a:picLocks noChangeAspect="1"/>
          </p:cNvPicPr>
          <p:nvPr/>
        </p:nvPicPr>
        <p:blipFill>
          <a:blip r:embed="rId3"/>
          <a:stretch>
            <a:fillRect/>
          </a:stretch>
        </p:blipFill>
        <p:spPr>
          <a:xfrm>
            <a:off x="7403154" y="2472695"/>
            <a:ext cx="4201472" cy="2378438"/>
          </a:xfrm>
          <a:prstGeom prst="rect">
            <a:avLst/>
          </a:prstGeom>
        </p:spPr>
      </p:pic>
      <p:sp>
        <p:nvSpPr>
          <p:cNvPr id="10" name="TextBox 9">
            <a:extLst>
              <a:ext uri="{FF2B5EF4-FFF2-40B4-BE49-F238E27FC236}">
                <a16:creationId xmlns:a16="http://schemas.microsoft.com/office/drawing/2014/main" id="{C536114C-634F-F381-0F77-C5E6F1F2FAC3}"/>
              </a:ext>
            </a:extLst>
          </p:cNvPr>
          <p:cNvSpPr txBox="1"/>
          <p:nvPr/>
        </p:nvSpPr>
        <p:spPr>
          <a:xfrm>
            <a:off x="2358189" y="5586108"/>
            <a:ext cx="927049" cy="369332"/>
          </a:xfrm>
          <a:prstGeom prst="rect">
            <a:avLst/>
          </a:prstGeom>
          <a:noFill/>
        </p:spPr>
        <p:txBody>
          <a:bodyPr wrap="none" rtlCol="0">
            <a:spAutoFit/>
          </a:bodyPr>
          <a:lstStyle/>
          <a:p>
            <a:r>
              <a:rPr lang="en-US"/>
              <a:t>Training</a:t>
            </a:r>
          </a:p>
        </p:txBody>
      </p:sp>
      <p:sp>
        <p:nvSpPr>
          <p:cNvPr id="11" name="TextBox 10">
            <a:extLst>
              <a:ext uri="{FF2B5EF4-FFF2-40B4-BE49-F238E27FC236}">
                <a16:creationId xmlns:a16="http://schemas.microsoft.com/office/drawing/2014/main" id="{A6992580-EAA5-5842-53F2-4DED3E2A3C8F}"/>
              </a:ext>
            </a:extLst>
          </p:cNvPr>
          <p:cNvSpPr txBox="1"/>
          <p:nvPr/>
        </p:nvSpPr>
        <p:spPr>
          <a:xfrm>
            <a:off x="8906764" y="5586108"/>
            <a:ext cx="839653" cy="369332"/>
          </a:xfrm>
          <a:prstGeom prst="rect">
            <a:avLst/>
          </a:prstGeom>
          <a:noFill/>
        </p:spPr>
        <p:txBody>
          <a:bodyPr wrap="none" rtlCol="0">
            <a:spAutoFit/>
          </a:bodyPr>
          <a:lstStyle/>
          <a:p>
            <a:r>
              <a:rPr lang="en-US"/>
              <a:t>Testing</a:t>
            </a:r>
          </a:p>
        </p:txBody>
      </p:sp>
    </p:spTree>
    <p:extLst>
      <p:ext uri="{BB962C8B-B14F-4D97-AF65-F5344CB8AC3E}">
        <p14:creationId xmlns:p14="http://schemas.microsoft.com/office/powerpoint/2010/main" val="454083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1432</TotalTime>
  <Words>5229</Words>
  <Application>Microsoft Macintosh PowerPoint</Application>
  <PresentationFormat>Widescreen</PresentationFormat>
  <Paragraphs>983</Paragraphs>
  <Slides>134</Slides>
  <Notes>2</Notes>
  <HiddenSlides>10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134</vt:i4>
      </vt:variant>
    </vt:vector>
  </HeadingPairs>
  <TitlesOfParts>
    <vt:vector size="147" baseType="lpstr">
      <vt:lpstr>-apple-system</vt:lpstr>
      <vt:lpstr>Aptos</vt:lpstr>
      <vt:lpstr>Aptos Narrow</vt:lpstr>
      <vt:lpstr>Arial</vt:lpstr>
      <vt:lpstr>Calibri</vt:lpstr>
      <vt:lpstr>Calibri Light</vt:lpstr>
      <vt:lpstr>Cambria Math</vt:lpstr>
      <vt:lpstr>Courier New</vt:lpstr>
      <vt:lpstr>Helvetica Neue</vt:lpstr>
      <vt:lpstr>High Tower Text</vt:lpstr>
      <vt:lpstr>Segoe UI</vt:lpstr>
      <vt:lpstr>Var(--jp-code-font-family)</vt:lpstr>
      <vt:lpstr>Office Theme</vt:lpstr>
      <vt:lpstr>Digital Epidemiology</vt:lpstr>
      <vt:lpstr>Ingemar</vt:lpstr>
      <vt:lpstr>Outline</vt:lpstr>
      <vt:lpstr>Digital epidemiology</vt:lpstr>
      <vt:lpstr>Digital epidemiology</vt:lpstr>
      <vt:lpstr>Sources of information</vt:lpstr>
      <vt:lpstr>Types of data</vt:lpstr>
      <vt:lpstr>Passively collected data</vt:lpstr>
      <vt:lpstr>Aggregate data: Google Trends</vt:lpstr>
      <vt:lpstr>Aggregate data: Google Trends</vt:lpstr>
      <vt:lpstr>PowerPoint Presentation</vt:lpstr>
      <vt:lpstr>PowerPoint Presentation</vt:lpstr>
      <vt:lpstr>PowerPoint Presentation</vt:lpstr>
      <vt:lpstr>Elad</vt:lpstr>
      <vt:lpstr>Examples of use</vt:lpstr>
      <vt:lpstr>PowerPoint Presentation</vt:lpstr>
      <vt:lpstr>Individual-level data</vt:lpstr>
      <vt:lpstr>Reddit</vt:lpstr>
      <vt:lpstr>Age and gender distribution on Reddit</vt:lpstr>
      <vt:lpstr>Reddit</vt:lpstr>
      <vt:lpstr>Examples of use</vt:lpstr>
      <vt:lpstr>Ingemar</vt:lpstr>
      <vt:lpstr>Individual-level data</vt:lpstr>
      <vt:lpstr>Contributed data</vt:lpstr>
      <vt:lpstr>Contributed data</vt:lpstr>
      <vt:lpstr>Examples of use</vt:lpstr>
      <vt:lpstr>Our study</vt:lpstr>
      <vt:lpstr>PowerPoint Presentation</vt:lpstr>
      <vt:lpstr>Elad</vt:lpstr>
      <vt:lpstr>Active data collection:  Data generated by users for health purposes</vt:lpstr>
      <vt:lpstr>Examples of use</vt:lpstr>
      <vt:lpstr>Reactive data collection: Advertising</vt:lpstr>
      <vt:lpstr>Examples of use</vt:lpstr>
      <vt:lpstr>Some interesting capabilities</vt:lpstr>
      <vt:lpstr>PowerPoint Presentation</vt:lpstr>
      <vt:lpstr>Campaign results</vt:lpstr>
      <vt:lpstr>Advantages of internet data for epidemiology</vt:lpstr>
      <vt:lpstr>Quantity</vt:lpstr>
      <vt:lpstr>PowerPoint Presentation</vt:lpstr>
      <vt:lpstr>Temporal resolution</vt:lpstr>
      <vt:lpstr>Timeliness</vt:lpstr>
      <vt:lpstr>Internet search as a window to health</vt:lpstr>
      <vt:lpstr>Representation</vt:lpstr>
      <vt:lpstr>Multiple modalities</vt:lpstr>
      <vt:lpstr>PowerPoint Presentation</vt:lpstr>
      <vt:lpstr>PowerPoint Presentation</vt:lpstr>
      <vt:lpstr>PowerPoint Presentation</vt:lpstr>
      <vt:lpstr>Ingemar</vt:lpstr>
      <vt:lpstr>Disadvantages of internet data for epidemiology</vt:lpstr>
      <vt:lpstr>PowerPoint Presentation</vt:lpstr>
      <vt:lpstr>Ethics and legal aspects</vt:lpstr>
      <vt:lpstr>Complicated!</vt:lpstr>
      <vt:lpstr>Concerns</vt:lpstr>
      <vt:lpstr>Example: Twitter</vt:lpstr>
      <vt:lpstr>Estimating the household secondary attack rate and serial interval of COVID-19 using social media</vt:lpstr>
      <vt:lpstr>Results</vt:lpstr>
      <vt:lpstr>Example: Twitter</vt:lpstr>
      <vt:lpstr>PowerPoint Presentation</vt:lpstr>
      <vt:lpstr>Biasing search results</vt:lpstr>
      <vt:lpstr>PowerPoint Presentation</vt:lpstr>
      <vt:lpstr>Ethics issues</vt:lpstr>
      <vt:lpstr>Elad</vt:lpstr>
      <vt:lpstr>Analyzing textual data</vt:lpstr>
      <vt:lpstr>How can we represent text? </vt:lpstr>
      <vt:lpstr>AMR in UK from Reddit</vt:lpstr>
      <vt:lpstr>Over time</vt:lpstr>
      <vt:lpstr>Methods for quantizing text</vt:lpstr>
      <vt:lpstr>Vector-space model</vt:lpstr>
      <vt:lpstr>Other considerations</vt:lpstr>
      <vt:lpstr>Example</vt:lpstr>
      <vt:lpstr>What are the words most associated with antibiotics?</vt:lpstr>
      <vt:lpstr>Stemming</vt:lpstr>
      <vt:lpstr>Practical tips</vt:lpstr>
      <vt:lpstr>Problems with vector-space models</vt:lpstr>
      <vt:lpstr>Word embeddings</vt:lpstr>
      <vt:lpstr>Common algorithms</vt:lpstr>
      <vt:lpstr>Word embeddings</vt:lpstr>
      <vt:lpstr>Ideograms</vt:lpstr>
      <vt:lpstr>Uses of ideograms</vt:lpstr>
      <vt:lpstr>Stopwords</vt:lpstr>
      <vt:lpstr>Punctuation</vt:lpstr>
      <vt:lpstr>Part of speech tagging</vt:lpstr>
      <vt:lpstr>An example</vt:lpstr>
      <vt:lpstr>Sample uses of PoS Tagging</vt:lpstr>
      <vt:lpstr>Named Entity Extraction</vt:lpstr>
      <vt:lpstr>Example</vt:lpstr>
      <vt:lpstr>Sample uses of NEE</vt:lpstr>
      <vt:lpstr>Things to consider in practice</vt:lpstr>
      <vt:lpstr>Modeling complex attributes with LLMs</vt:lpstr>
      <vt:lpstr>Tracking scarlet fever using internet data</vt:lpstr>
      <vt:lpstr>Worked example</vt:lpstr>
      <vt:lpstr>Scarlet fever tracking: Google trends</vt:lpstr>
      <vt:lpstr>PowerPoint Presentation</vt:lpstr>
      <vt:lpstr>PowerPoint Presentation</vt:lpstr>
      <vt:lpstr>Other data for this example</vt:lpstr>
      <vt:lpstr>PowerPoint Presentation</vt:lpstr>
      <vt:lpstr>Other query topics</vt:lpstr>
      <vt:lpstr>Modeling: Predicting case numbers</vt:lpstr>
      <vt:lpstr>Modeling: Predicting case numbers with training</vt:lpstr>
      <vt:lpstr>PowerPoint Presentation</vt:lpstr>
      <vt:lpstr>Predicting the future</vt:lpstr>
      <vt:lpstr>Summary </vt:lpstr>
      <vt:lpstr>Acknowledgments</vt:lpstr>
      <vt:lpstr>Acknowledgments: A partial list of collaborators.</vt:lpstr>
      <vt:lpstr>Further reading</vt:lpstr>
      <vt:lpstr>Further reading</vt:lpstr>
      <vt:lpstr>Further reading</vt:lpstr>
      <vt:lpstr>References IV</vt:lpstr>
      <vt:lpstr>Appendix</vt:lpstr>
      <vt:lpstr>Quantifying text in practice: Tokenization</vt:lpstr>
      <vt:lpstr>Quantifying text in practice: Removing stopwords</vt:lpstr>
      <vt:lpstr>Quantifying text in practice: Stemming</vt:lpstr>
      <vt:lpstr>Quantifying text in practice: PoS tagging</vt:lpstr>
      <vt:lpstr>Quantifying text in practice: Bag of words</vt:lpstr>
      <vt:lpstr>Quantifying text in practice: Bag of words</vt:lpstr>
      <vt:lpstr>How many words are there in the English language?</vt:lpstr>
      <vt:lpstr>Zipf’s law</vt:lpstr>
      <vt:lpstr>Google n-gram viewer</vt:lpstr>
      <vt:lpstr>Other considerations: Stemming</vt:lpstr>
      <vt:lpstr>Porter Stemmer: A rule-based approach</vt:lpstr>
      <vt:lpstr>Other considerations: Smoothing</vt:lpstr>
      <vt:lpstr>Other considerations: Similarity</vt:lpstr>
      <vt:lpstr>Other considerations: Similarity</vt:lpstr>
      <vt:lpstr>Other term weighting schemes</vt:lpstr>
      <vt:lpstr>Example</vt:lpstr>
      <vt:lpstr>Example continued</vt:lpstr>
      <vt:lpstr>Example of embedding in a low-dimensional space</vt:lpstr>
      <vt:lpstr>Example: Three subreddits  (poor, homeless, prison)</vt:lpstr>
      <vt:lpstr>Principal Component Analysis</vt:lpstr>
      <vt:lpstr>Principal Component Analysis – Cont.</vt:lpstr>
      <vt:lpstr>Word2Vec</vt:lpstr>
      <vt:lpstr>PowerPoint Presentation</vt:lpstr>
      <vt:lpstr>Other algorithms</vt:lpstr>
      <vt:lpstr>Labeling data using LLMs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 title</dc:title>
  <dc:creator>Ahmed, Huda</dc:creator>
  <cp:lastModifiedBy>Cox, Ingemar</cp:lastModifiedBy>
  <cp:revision>3</cp:revision>
  <dcterms:created xsi:type="dcterms:W3CDTF">2024-02-12T14:40:05Z</dcterms:created>
  <dcterms:modified xsi:type="dcterms:W3CDTF">2025-12-10T09:19:50Z</dcterms:modified>
</cp:coreProperties>
</file>